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57" r:id="rId3"/>
    <p:sldId id="256" r:id="rId4"/>
    <p:sldId id="277" r:id="rId5"/>
    <p:sldId id="278" r:id="rId6"/>
    <p:sldId id="280" r:id="rId7"/>
    <p:sldId id="279" r:id="rId8"/>
    <p:sldId id="281" r:id="rId9"/>
    <p:sldId id="283" r:id="rId10"/>
    <p:sldId id="284" r:id="rId11"/>
    <p:sldId id="285" r:id="rId12"/>
    <p:sldId id="289" r:id="rId13"/>
    <p:sldId id="290" r:id="rId14"/>
    <p:sldId id="291" r:id="rId15"/>
    <p:sldId id="287" r:id="rId16"/>
    <p:sldId id="286" r:id="rId17"/>
    <p:sldId id="288" r:id="rId18"/>
    <p:sldId id="292" r:id="rId19"/>
    <p:sldId id="276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ведение" id="{1A4458D1-3E97-4E59-884E-104F1F6BEEAF}">
          <p14:sldIdLst>
            <p14:sldId id="275"/>
            <p14:sldId id="257"/>
            <p14:sldId id="256"/>
            <p14:sldId id="277"/>
            <p14:sldId id="278"/>
            <p14:sldId id="280"/>
            <p14:sldId id="279"/>
            <p14:sldId id="281"/>
            <p14:sldId id="283"/>
          </p14:sldIdLst>
        </p14:section>
        <p14:section name="Абстракция" id="{5A8BA6C4-8C24-469D-841C-C937A9F55CED}">
          <p14:sldIdLst>
            <p14:sldId id="284"/>
            <p14:sldId id="285"/>
          </p14:sldIdLst>
        </p14:section>
        <p14:section name="Наследование" id="{0F2ACF78-7538-4B13-9D02-89F42A8C4181}">
          <p14:sldIdLst>
            <p14:sldId id="289"/>
            <p14:sldId id="290"/>
          </p14:sldIdLst>
        </p14:section>
        <p14:section name="Полиморфизм" id="{AC361D28-5E51-407C-8E77-19F790C0EBFC}">
          <p14:sldIdLst>
            <p14:sldId id="291"/>
          </p14:sldIdLst>
        </p14:section>
        <p14:section name="Инкапсуляция" id="{196680DD-E0C6-40A7-9DAF-B27C6A89086A}">
          <p14:sldIdLst>
            <p14:sldId id="287"/>
            <p14:sldId id="286"/>
            <p14:sldId id="288"/>
          </p14:sldIdLst>
        </p14:section>
        <p14:section name="Заключение" id="{AC935611-8986-41EF-A752-81290E2F2E45}">
          <p14:sldIdLst>
            <p14:sldId id="292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67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A4C69F-86EA-44CF-8F12-717C5ECC0F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3146BB6-9923-4148-BFD9-A5B8C85E0D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A0275E2-4815-4F8E-95CF-D80B34973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AEDB1-CE79-4150-8F0E-9B0154F1C385}" type="datetimeFigureOut">
              <a:rPr lang="ru-RU" smtClean="0"/>
              <a:t>25.09.2024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088B3AD-8115-49E8-BEFC-F2DC71B21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C5E602-930D-437B-AAF2-CE65E280C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D770-8699-43CD-B8A7-1A376B9CF2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9661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78802F-2117-417B-B97B-5647094C6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A778314-A547-4AF2-B49A-90951A5092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8A8A8E6-D8C6-4EB9-8C1E-F39CA4828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AEDB1-CE79-4150-8F0E-9B0154F1C385}" type="datetimeFigureOut">
              <a:rPr lang="ru-RU" smtClean="0"/>
              <a:t>25.09.2024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D86EE9-2597-48BF-870E-D67717704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035B37F-133D-4404-A3D3-1EB8F80E8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D770-8699-43CD-B8A7-1A376B9CF2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4787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BF1088D-93B5-45FA-B1E1-15101002D6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58C9702-3598-4F79-AE22-0C3784238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6AFA9CD-F1D9-475F-A0EB-C6D28F89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AEDB1-CE79-4150-8F0E-9B0154F1C385}" type="datetimeFigureOut">
              <a:rPr lang="ru-RU" smtClean="0"/>
              <a:t>25.09.2024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654A729-AB4C-4C4C-B6C4-5AE59FF60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CC057EA-876B-4320-B407-9AB6126FF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D770-8699-43CD-B8A7-1A376B9CF2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4326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E89D46-A49E-40A3-9146-EE50478A2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AD52B3-6579-4137-B9DC-F1F327028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0C68AC-413E-4C43-8E7E-65546C1C2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AEDB1-CE79-4150-8F0E-9B0154F1C385}" type="datetimeFigureOut">
              <a:rPr lang="ru-RU" smtClean="0"/>
              <a:t>25.09.2024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2E1344A-E819-41A5-B2A1-64F7987DD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4452F45-470B-4495-9D44-78557722A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D770-8699-43CD-B8A7-1A376B9CF2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5884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DA2561-F8FD-4670-AC7D-84A796A7E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8484356-9CEA-4FD7-8B14-35DAF75104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47BC3C-6CEC-4BF4-B6FB-16950C8C7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AEDB1-CE79-4150-8F0E-9B0154F1C385}" type="datetimeFigureOut">
              <a:rPr lang="ru-RU" smtClean="0"/>
              <a:t>25.09.2024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788DE5-EF46-4996-B5EE-F3A9EDB3B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9EAF33B-2827-40A2-8CDC-6212AB11E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D770-8699-43CD-B8A7-1A376B9CF2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7287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9CF81C-053C-4D53-A444-45D07C9FF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2CD6B7-C561-49A8-8949-5B8DCC106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6491CC6-3EBC-4C89-948D-3B6BC92A9B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D506AC9-0792-4FA3-81C0-950D1DEAC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AEDB1-CE79-4150-8F0E-9B0154F1C385}" type="datetimeFigureOut">
              <a:rPr lang="ru-RU" smtClean="0"/>
              <a:t>25.09.2024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715D165-D3DD-4EC2-91A0-67E7F05E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CA23FB2-5B60-447C-A5C1-23930DC0B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D770-8699-43CD-B8A7-1A376B9CF2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5559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98D732-F1CA-4300-A11F-0FF257671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E946559-CEE9-46C1-90FC-79C3D9B54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DCD2915-0417-44E0-93FE-5926443C11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B17DEF7-112E-4C29-AC2A-F52ABF2EE2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C3DA336-11E9-4512-8E81-48B02D7E3A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1762F39-0DAE-4EB0-82DD-7D548916C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AEDB1-CE79-4150-8F0E-9B0154F1C385}" type="datetimeFigureOut">
              <a:rPr lang="ru-RU" smtClean="0"/>
              <a:t>25.09.2024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FADBEDD-F698-49F5-B166-C96B82954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712090F-612A-4AB2-A41E-D33B90C61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D770-8699-43CD-B8A7-1A376B9CF2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881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0F4EAD-43D4-4B5E-9F28-05F709153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9E7AD14-E10E-4156-B792-BD9FABE3C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AEDB1-CE79-4150-8F0E-9B0154F1C385}" type="datetimeFigureOut">
              <a:rPr lang="ru-RU" smtClean="0"/>
              <a:t>25.09.2024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35F63E8-268B-406F-9394-67690F1F2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2F223A4-AA85-4E72-9A36-62DD372F6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D770-8699-43CD-B8A7-1A376B9CF2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3300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A0846E1-C0F4-45E8-A054-D66AEFCD5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AEDB1-CE79-4150-8F0E-9B0154F1C385}" type="datetimeFigureOut">
              <a:rPr lang="ru-RU" smtClean="0"/>
              <a:t>25.09.2024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445228F-DD6C-4393-A6FC-258A10F9B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F0BA5A1-5A57-430F-9A89-645962556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D770-8699-43CD-B8A7-1A376B9CF2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6359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911564-D06E-48E0-8DA9-D0DC2B11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4ADC38-0165-4D6F-B0D7-20514AA77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D3EE003-10DF-471D-BBB5-361384CD52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FD040F9-CD8D-4A74-996D-7B0F28AE4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AEDB1-CE79-4150-8F0E-9B0154F1C385}" type="datetimeFigureOut">
              <a:rPr lang="ru-RU" smtClean="0"/>
              <a:t>25.09.2024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A6CCBF-1615-4FDB-88A4-E94B0721F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45D217E-9D9C-4B00-8476-2C3D066B2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D770-8699-43CD-B8A7-1A376B9CF2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8902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86CF53-A089-4321-BBE4-158AA19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93B973C-72DA-4737-A888-52BB83AE71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BCCDE83-8F0E-4371-984B-478551279F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ED1A7E0-65C1-4803-95BA-6D72C1FB3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AEDB1-CE79-4150-8F0E-9B0154F1C385}" type="datetimeFigureOut">
              <a:rPr lang="ru-RU" smtClean="0"/>
              <a:t>25.09.2024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F024A39-0CD6-458F-AC1A-F7FCE157A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A894080-D4AB-4653-B321-713EB3003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D770-8699-43CD-B8A7-1A376B9CF2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229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44DBA0-2A99-4075-BE07-2790109F5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C85D36-BAED-4082-A9C9-C1136FCF0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BAD268E-E94C-44AE-B8B5-B6725172BA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7AEDB1-CE79-4150-8F0E-9B0154F1C385}" type="datetimeFigureOut">
              <a:rPr lang="ru-RU" smtClean="0"/>
              <a:t>25.09.2024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AFCD16-FA05-46E0-9A58-34AC752E07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E23D3A9-45F6-4565-870D-CFC5D4C2EB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F2D770-8699-43CD-B8A7-1A376B9CF2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6195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4.jpeg"/><Relationship Id="rId7" Type="http://schemas.openxmlformats.org/officeDocument/2006/relationships/image" Target="../media/image2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Relationship Id="rId9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5.jpeg"/><Relationship Id="rId7" Type="http://schemas.openxmlformats.org/officeDocument/2006/relationships/image" Target="../media/image35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11.jpeg"/><Relationship Id="rId4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1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1D66F35D-81BE-4F3E-A74C-0B2FDE6881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0" t="16355" r="11356" b="16109"/>
          <a:stretch/>
        </p:blipFill>
        <p:spPr>
          <a:xfrm>
            <a:off x="620790" y="0"/>
            <a:ext cx="10309780" cy="685800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2BDD0-9579-478A-A9E6-CE0BDFDC1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4142" y="1226915"/>
            <a:ext cx="7604567" cy="4178461"/>
          </a:xfrm>
        </p:spPr>
        <p:txBody>
          <a:bodyPr>
            <a:normAutofit/>
          </a:bodyPr>
          <a:lstStyle/>
          <a:p>
            <a:pPr algn="ctr"/>
            <a:r>
              <a:rPr lang="ru-RU" sz="8000" b="1" dirty="0">
                <a:solidFill>
                  <a:srgbClr val="4B4B4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ООП</a:t>
            </a:r>
            <a:br>
              <a:rPr lang="ru-RU" sz="4800" b="1" dirty="0">
                <a:solidFill>
                  <a:srgbClr val="4B4B4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</a:br>
            <a:r>
              <a:rPr lang="ru-RU" sz="4800" b="1" dirty="0">
                <a:solidFill>
                  <a:srgbClr val="4B4B4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объектно ориентированное программирование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179195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Презентация автомобиля. Авто-шоу. Автомобиль под тканью. 3d рендеринг. |  Премиум Фото">
            <a:extLst>
              <a:ext uri="{FF2B5EF4-FFF2-40B4-BE49-F238E27FC236}">
                <a16:creationId xmlns:a16="http://schemas.microsoft.com/office/drawing/2014/main" id="{60669B0B-1137-412B-9315-D7068666C4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7" t="19717" r="5132" b="20894"/>
          <a:stretch/>
        </p:blipFill>
        <p:spPr bwMode="auto">
          <a:xfrm>
            <a:off x="3602771" y="2495967"/>
            <a:ext cx="3856004" cy="151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Человечки в презентацию без фона - Zefirka.club фото и картинки">
            <a:extLst>
              <a:ext uri="{FF2B5EF4-FFF2-40B4-BE49-F238E27FC236}">
                <a16:creationId xmlns:a16="http://schemas.microsoft.com/office/drawing/2014/main" id="{9EDA2A71-08BD-4E06-9EE5-843B1B04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6" y="0"/>
            <a:ext cx="3387526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808FE0-7BEA-44D1-AFDC-A6A7A4DB9F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83489"/>
            <a:ext cx="4560425" cy="1262022"/>
          </a:xfrm>
        </p:spPr>
        <p:txBody>
          <a:bodyPr>
            <a:normAutofit/>
          </a:bodyPr>
          <a:lstStyle/>
          <a:p>
            <a:r>
              <a:rPr lang="ru-RU" sz="6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Абстракция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7D6B8FB-03D3-42AB-8FA9-7F22C634B0F2}"/>
              </a:ext>
            </a:extLst>
          </p:cNvPr>
          <p:cNvSpPr txBox="1">
            <a:spLocks/>
          </p:cNvSpPr>
          <p:nvPr/>
        </p:nvSpPr>
        <p:spPr>
          <a:xfrm>
            <a:off x="212667" y="2280869"/>
            <a:ext cx="4901993" cy="35793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принцип, который позволяет выделить ключевые характеристики объекта и игнорировать при этом несущественные детали</a:t>
            </a:r>
            <a:endParaRPr lang="ru-RU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2" descr="Фон для презентации с человечками - 71 фото ☆ celes.club">
            <a:extLst>
              <a:ext uri="{FF2B5EF4-FFF2-40B4-BE49-F238E27FC236}">
                <a16:creationId xmlns:a16="http://schemas.microsoft.com/office/drawing/2014/main" id="{7DF3A083-D217-4855-8466-08C0CCFB52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0"/>
          <a:stretch/>
        </p:blipFill>
        <p:spPr bwMode="auto">
          <a:xfrm>
            <a:off x="9931078" y="5440101"/>
            <a:ext cx="2260922" cy="141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Человечек с лампочкой - 57 фото">
            <a:extLst>
              <a:ext uri="{FF2B5EF4-FFF2-40B4-BE49-F238E27FC236}">
                <a16:creationId xmlns:a16="http://schemas.microsoft.com/office/drawing/2014/main" id="{A5CF054F-2ECA-45CD-B734-45AFD47C9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6975" y="146899"/>
            <a:ext cx="2105025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Облако 3">
            <a:extLst>
              <a:ext uri="{FF2B5EF4-FFF2-40B4-BE49-F238E27FC236}">
                <a16:creationId xmlns:a16="http://schemas.microsoft.com/office/drawing/2014/main" id="{1CD0482A-5949-4C90-BD85-DA16E088F527}"/>
              </a:ext>
            </a:extLst>
          </p:cNvPr>
          <p:cNvSpPr/>
          <p:nvPr/>
        </p:nvSpPr>
        <p:spPr>
          <a:xfrm>
            <a:off x="4509479" y="145437"/>
            <a:ext cx="5628443" cy="1788433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выделяем общие характеристики и поведение сущностей в более высоком уровне абстракции, оставляя более детализированные реализации на более низком уровне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2F205F99-D761-4A29-8192-743003ECBCB8}"/>
              </a:ext>
            </a:extLst>
          </p:cNvPr>
          <p:cNvSpPr/>
          <p:nvPr/>
        </p:nvSpPr>
        <p:spPr>
          <a:xfrm>
            <a:off x="9425131" y="1513947"/>
            <a:ext cx="1887637" cy="1609303"/>
          </a:xfrm>
          <a:prstGeom prst="rect">
            <a:avLst/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lass Car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yearOfProduction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D93B29E1-2A4E-48D5-9C59-0C3FD7894B83}"/>
              </a:ext>
            </a:extLst>
          </p:cNvPr>
          <p:cNvSpPr/>
          <p:nvPr/>
        </p:nvSpPr>
        <p:spPr>
          <a:xfrm>
            <a:off x="5672815" y="4167926"/>
            <a:ext cx="4965540" cy="2382576"/>
          </a:xfrm>
          <a:prstGeom prst="rect">
            <a:avLst/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 Vehicle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drive</a:t>
            </a:r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() // метод для вождения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openTheDoor</a:t>
            </a:r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() // метод для открытия двери</a:t>
            </a:r>
            <a:endParaRPr lang="en-US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brake</a:t>
            </a:r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() // метод для торможения</a:t>
            </a:r>
            <a:endParaRPr lang="en-US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b="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skid</a:t>
            </a:r>
            <a:r>
              <a:rPr lang="ru-RU" b="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 // метод для заноса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5CB9CF40-B8B1-41AF-8D6E-1B1BA245E747}"/>
              </a:ext>
            </a:extLst>
          </p:cNvPr>
          <p:cNvSpPr/>
          <p:nvPr/>
        </p:nvSpPr>
        <p:spPr>
          <a:xfrm>
            <a:off x="7627450" y="3167105"/>
            <a:ext cx="4128494" cy="9569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примере с автомобилями можно создать абстрактный класс или интерфейс, который описывает общие свойства и поведение автомобилей.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301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Человечек с лампочкой - 57 фото">
            <a:extLst>
              <a:ext uri="{FF2B5EF4-FFF2-40B4-BE49-F238E27FC236}">
                <a16:creationId xmlns:a16="http://schemas.microsoft.com/office/drawing/2014/main" id="{54EA945A-5E95-4190-B941-82D4073954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5" r="29257"/>
          <a:stretch/>
        </p:blipFill>
        <p:spPr bwMode="auto">
          <a:xfrm>
            <a:off x="4844113" y="2495459"/>
            <a:ext cx="1627709" cy="426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Объект 2">
            <a:extLst>
              <a:ext uri="{FF2B5EF4-FFF2-40B4-BE49-F238E27FC236}">
                <a16:creationId xmlns:a16="http://schemas.microsoft.com/office/drawing/2014/main" id="{113B54F1-4AAC-4D0E-BA8E-F5022572769B}"/>
              </a:ext>
            </a:extLst>
          </p:cNvPr>
          <p:cNvSpPr txBox="1">
            <a:spLocks/>
          </p:cNvSpPr>
          <p:nvPr/>
        </p:nvSpPr>
        <p:spPr>
          <a:xfrm>
            <a:off x="4228822" y="176049"/>
            <a:ext cx="4379016" cy="2169462"/>
          </a:xfrm>
          <a:prstGeom prst="rect">
            <a:avLst/>
          </a:prstGeom>
          <a:ln w="57150">
            <a:solidFill>
              <a:schemeClr val="bg1">
                <a:lumMod val="95000"/>
              </a:schemeClr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Car{ </a:t>
            </a:r>
            <a:endParaRPr kumimoji="0" lang="en-US" altLang="ru-RU" sz="18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String model; </a:t>
            </a:r>
            <a:endParaRPr kumimoji="0" lang="en-US" altLang="ru-RU" sz="18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String color; </a:t>
            </a:r>
            <a:endParaRPr kumimoji="0" lang="en-US" altLang="ru-RU" sz="18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int yearOfProduction; </a:t>
            </a:r>
            <a:endParaRPr kumimoji="0" lang="en-US" altLang="ru-RU" sz="18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ru-RU" sz="18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public Car(String model, String color,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int yearOfProduction) {</a:t>
            </a:r>
            <a:endParaRPr kumimoji="0" lang="en-US" altLang="ru-RU" sz="18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this.model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model; </a:t>
            </a:r>
            <a:endParaRPr kumimoji="0" lang="en-US" altLang="ru-RU" sz="18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this.color = color; </a:t>
            </a:r>
            <a:endParaRPr kumimoji="0" lang="en-US" altLang="ru-RU" sz="18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this.yearOfProduction = yearOfProduction; </a:t>
            </a:r>
            <a:endParaRPr kumimoji="0" lang="en-US" altLang="ru-RU" sz="18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} </a:t>
            </a:r>
            <a:endParaRPr kumimoji="0" lang="en-US" altLang="ru-RU" sz="18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8" name="Picture 4" descr="Человечки в презентацию без фона - Zefirka.club фото и картинки">
            <a:extLst>
              <a:ext uri="{FF2B5EF4-FFF2-40B4-BE49-F238E27FC236}">
                <a16:creationId xmlns:a16="http://schemas.microsoft.com/office/drawing/2014/main" id="{9EDA2A71-08BD-4E06-9EE5-843B1B04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6" y="0"/>
            <a:ext cx="3387526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808FE0-7BEA-44D1-AFDC-A6A7A4DB9F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83489"/>
            <a:ext cx="4560425" cy="1262022"/>
          </a:xfrm>
        </p:spPr>
        <p:txBody>
          <a:bodyPr>
            <a:normAutofit/>
          </a:bodyPr>
          <a:lstStyle/>
          <a:p>
            <a:r>
              <a:rPr lang="ru-RU" sz="6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7D6B8FB-03D3-42AB-8FA9-7F22C634B0F2}"/>
              </a:ext>
            </a:extLst>
          </p:cNvPr>
          <p:cNvSpPr txBox="1">
            <a:spLocks/>
          </p:cNvSpPr>
          <p:nvPr/>
        </p:nvSpPr>
        <p:spPr>
          <a:xfrm>
            <a:off x="212667" y="2280869"/>
            <a:ext cx="4901993" cy="35793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своего рода контракт, который говорит, что классы, реализующие этот интерфейс, должны предоставить реализацию для указанных методов</a:t>
            </a:r>
            <a:endParaRPr lang="ru-RU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2" descr="Фон для презентации с человечками - 71 фото ☆ celes.club">
            <a:extLst>
              <a:ext uri="{FF2B5EF4-FFF2-40B4-BE49-F238E27FC236}">
                <a16:creationId xmlns:a16="http://schemas.microsoft.com/office/drawing/2014/main" id="{7DF3A083-D217-4855-8466-08C0CCFB52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0"/>
          <a:stretch/>
        </p:blipFill>
        <p:spPr bwMode="auto">
          <a:xfrm>
            <a:off x="9931078" y="5440101"/>
            <a:ext cx="2260922" cy="141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EDEB850-CBB8-4D11-8BBC-0D852D7F08F1}"/>
              </a:ext>
            </a:extLst>
          </p:cNvPr>
          <p:cNvSpPr/>
          <p:nvPr/>
        </p:nvSpPr>
        <p:spPr>
          <a:xfrm>
            <a:off x="7875244" y="569474"/>
            <a:ext cx="1402672" cy="180615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660DB29A-F42B-4FC3-A420-8C2351C246FF}"/>
              </a:ext>
            </a:extLst>
          </p:cNvPr>
          <p:cNvSpPr txBox="1">
            <a:spLocks/>
          </p:cNvSpPr>
          <p:nvPr/>
        </p:nvSpPr>
        <p:spPr>
          <a:xfrm>
            <a:off x="7947881" y="611618"/>
            <a:ext cx="4152383" cy="1806153"/>
          </a:xfrm>
          <a:prstGeom prst="rect">
            <a:avLst/>
          </a:prstGeom>
          <a:ln w="57150">
            <a:solidFill>
              <a:schemeClr val="bg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Интерфейс, описывающий поведение автомобиля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 Vehicle {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ru-RU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ru-RU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drive</a:t>
            </a:r>
            <a:r>
              <a:rPr lang="ru-RU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() // метод для вождения</a:t>
            </a:r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ru-RU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ru-RU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openTheDoor</a:t>
            </a:r>
            <a:r>
              <a:rPr lang="ru-RU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() // метод для открытия двери</a:t>
            </a:r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ru-RU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ru-RU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brake</a:t>
            </a:r>
            <a:r>
              <a:rPr lang="ru-RU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() // метод для торможения</a:t>
            </a:r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strike="sngStrik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sz="1400" strike="sngStrike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skid</a:t>
            </a:r>
            <a:r>
              <a:rPr lang="ru-RU" sz="1400" strike="sngStrike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 // метод для заноса</a:t>
            </a:r>
            <a:endParaRPr lang="en-US" sz="1400" strike="sngStrike" dirty="0">
              <a:solidFill>
                <a:srgbClr val="1F1F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ru-RU" dirty="0"/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6CFB5E8B-5909-4D21-B15B-B9C079F8C503}"/>
              </a:ext>
            </a:extLst>
          </p:cNvPr>
          <p:cNvSpPr txBox="1">
            <a:spLocks/>
          </p:cNvSpPr>
          <p:nvPr/>
        </p:nvSpPr>
        <p:spPr>
          <a:xfrm>
            <a:off x="6738413" y="2761549"/>
            <a:ext cx="5453587" cy="4096451"/>
          </a:xfrm>
          <a:prstGeom prst="rect">
            <a:avLst/>
          </a:prstGeom>
          <a:ln w="57150">
            <a:solidFill>
              <a:schemeClr val="bg1">
                <a:lumMod val="9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Абстрактный класс, реализующий интерфейс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Vehicle</a:t>
            </a:r>
            <a:endParaRPr kumimoji="0" lang="en-US" altLang="ru-RU" sz="1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AbstractCar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1400" b="1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implements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Vehicle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{ </a:t>
            </a:r>
            <a:endParaRPr kumimoji="0" lang="en-US" altLang="ru-RU" sz="1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String model; </a:t>
            </a:r>
            <a:endParaRPr kumimoji="0" lang="en-US" altLang="ru-RU" sz="1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String color; </a:t>
            </a:r>
            <a:endParaRPr kumimoji="0" lang="en-US" altLang="ru-RU" sz="1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 yearOfProduction; </a:t>
            </a:r>
            <a:endParaRPr kumimoji="0" lang="en-US" altLang="ru-RU" sz="1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ru-RU" sz="1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public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AbstractCar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(String model, String color, int yearOfProduction) {</a:t>
            </a:r>
            <a:endParaRPr kumimoji="0" lang="en-US" altLang="ru-RU" sz="1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this.model = model; </a:t>
            </a:r>
            <a:endParaRPr kumimoji="0" lang="en-US" altLang="ru-RU" sz="1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this.color = color; </a:t>
            </a:r>
            <a:endParaRPr kumimoji="0" lang="en-US" altLang="ru-RU" sz="1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this.yearOfProduction = yearOfProduction; </a:t>
            </a:r>
            <a:endParaRPr kumimoji="0" lang="en-US" altLang="ru-RU" sz="1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} </a:t>
            </a:r>
            <a:endParaRPr kumimoji="0" lang="en-US" altLang="ru-RU" sz="1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Override</a:t>
            </a:r>
            <a:endParaRPr kumimoji="0" lang="en-US" altLang="ru-RU" sz="1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public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drive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 { </a:t>
            </a:r>
            <a:endParaRPr kumimoji="0" lang="en-US" altLang="ru-RU" sz="1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System.out.println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("Машина " + model + " едет"); </a:t>
            </a:r>
            <a:endParaRPr kumimoji="0" lang="en-US" altLang="ru-RU" sz="1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kumimoji="0" lang="en-US" altLang="ru-RU" sz="1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-/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/-</a:t>
            </a:r>
            <a:endParaRPr kumimoji="0" lang="en-US" altLang="ru-RU" sz="1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public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skid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(); </a:t>
            </a:r>
            <a:endParaRPr kumimoji="0" lang="en-US" altLang="ru-RU" sz="1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} </a:t>
            </a:r>
          </a:p>
        </p:txBody>
      </p:sp>
      <p:sp>
        <p:nvSpPr>
          <p:cNvPr id="19" name="Выноска: линия 18">
            <a:extLst>
              <a:ext uri="{FF2B5EF4-FFF2-40B4-BE49-F238E27FC236}">
                <a16:creationId xmlns:a16="http://schemas.microsoft.com/office/drawing/2014/main" id="{B91B229B-EF26-4FCE-A3AB-A1D9D50B854A}"/>
              </a:ext>
            </a:extLst>
          </p:cNvPr>
          <p:cNvSpPr/>
          <p:nvPr/>
        </p:nvSpPr>
        <p:spPr>
          <a:xfrm flipH="1">
            <a:off x="9465206" y="4969470"/>
            <a:ext cx="2260922" cy="253705"/>
          </a:xfrm>
          <a:prstGeom prst="borderCallout1">
            <a:avLst>
              <a:gd name="adj1" fmla="val 43051"/>
              <a:gd name="adj2" fmla="val 100322"/>
              <a:gd name="adj3" fmla="val 118440"/>
              <a:gd name="adj4" fmla="val 17404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Переопределение метода</a:t>
            </a:r>
          </a:p>
        </p:txBody>
      </p:sp>
      <p:sp>
        <p:nvSpPr>
          <p:cNvPr id="20" name="Выноска: линия 19">
            <a:extLst>
              <a:ext uri="{FF2B5EF4-FFF2-40B4-BE49-F238E27FC236}">
                <a16:creationId xmlns:a16="http://schemas.microsoft.com/office/drawing/2014/main" id="{3BD95CBF-ED9E-4CCE-9D7B-896878887D22}"/>
              </a:ext>
            </a:extLst>
          </p:cNvPr>
          <p:cNvSpPr/>
          <p:nvPr/>
        </p:nvSpPr>
        <p:spPr>
          <a:xfrm flipH="1">
            <a:off x="9465206" y="3611804"/>
            <a:ext cx="2260922" cy="253705"/>
          </a:xfrm>
          <a:prstGeom prst="borderCallout1">
            <a:avLst>
              <a:gd name="adj1" fmla="val -5938"/>
              <a:gd name="adj2" fmla="val 48773"/>
              <a:gd name="adj3" fmla="val -150999"/>
              <a:gd name="adj4" fmla="val 108521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еализующий интерфейс </a:t>
            </a:r>
            <a:endParaRPr lang="ru-RU" sz="1400" dirty="0"/>
          </a:p>
        </p:txBody>
      </p:sp>
      <p:sp>
        <p:nvSpPr>
          <p:cNvPr id="21" name="Выноска: линия 20">
            <a:extLst>
              <a:ext uri="{FF2B5EF4-FFF2-40B4-BE49-F238E27FC236}">
                <a16:creationId xmlns:a16="http://schemas.microsoft.com/office/drawing/2014/main" id="{004F1CD1-0552-45DA-8054-FE347A934123}"/>
              </a:ext>
            </a:extLst>
          </p:cNvPr>
          <p:cNvSpPr/>
          <p:nvPr/>
        </p:nvSpPr>
        <p:spPr>
          <a:xfrm flipH="1">
            <a:off x="8800617" y="5779848"/>
            <a:ext cx="2039018" cy="1017919"/>
          </a:xfrm>
          <a:prstGeom prst="borderCallout1">
            <a:avLst>
              <a:gd name="adj1" fmla="val 88402"/>
              <a:gd name="adj2" fmla="val 99451"/>
              <a:gd name="adj3" fmla="val 73089"/>
              <a:gd name="adj4" fmla="val 139211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0" lang="ru-RU" altLang="ru-RU" sz="1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абстрактный метод, конкретные автомобили должны реализовать его по-своему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668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Человечки в презентацию без фона - Zefirka.club фото и картинки">
            <a:extLst>
              <a:ext uri="{FF2B5EF4-FFF2-40B4-BE49-F238E27FC236}">
                <a16:creationId xmlns:a16="http://schemas.microsoft.com/office/drawing/2014/main" id="{9EDA2A71-08BD-4E06-9EE5-843B1B04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6" y="0"/>
            <a:ext cx="3387526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808FE0-7BEA-44D1-AFDC-A6A7A4DB9F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83489"/>
            <a:ext cx="5450889" cy="1262022"/>
          </a:xfrm>
        </p:spPr>
        <p:txBody>
          <a:bodyPr>
            <a:noAutofit/>
          </a:bodyPr>
          <a:lstStyle/>
          <a:p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Наследование</a:t>
            </a:r>
          </a:p>
        </p:txBody>
      </p:sp>
      <p:pic>
        <p:nvPicPr>
          <p:cNvPr id="8" name="Picture 2" descr="Фон для презентации с человечками - 71 фото ☆ celes.club">
            <a:extLst>
              <a:ext uri="{FF2B5EF4-FFF2-40B4-BE49-F238E27FC236}">
                <a16:creationId xmlns:a16="http://schemas.microsoft.com/office/drawing/2014/main" id="{7DF3A083-D217-4855-8466-08C0CCFB52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0"/>
          <a:stretch/>
        </p:blipFill>
        <p:spPr bwMode="auto">
          <a:xfrm>
            <a:off x="9931078" y="5440101"/>
            <a:ext cx="2260922" cy="141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09B0162B-EBBA-407B-8912-77297BE6834F}"/>
              </a:ext>
            </a:extLst>
          </p:cNvPr>
          <p:cNvSpPr txBox="1">
            <a:spLocks/>
          </p:cNvSpPr>
          <p:nvPr/>
        </p:nvSpPr>
        <p:spPr>
          <a:xfrm>
            <a:off x="212667" y="2303378"/>
            <a:ext cx="4901993" cy="20644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 ООП, создание нового класса на основе существующего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82FF6AF7-C7F3-4EB9-A34F-33BA9FB23841}"/>
              </a:ext>
            </a:extLst>
          </p:cNvPr>
          <p:cNvSpPr txBox="1">
            <a:spLocks/>
          </p:cNvSpPr>
          <p:nvPr/>
        </p:nvSpPr>
        <p:spPr>
          <a:xfrm>
            <a:off x="169004" y="4840052"/>
            <a:ext cx="5926996" cy="1787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механизм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переиспользования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позволяет повторно использовать код, увеличивать его модульность и упрощать поддержку</a:t>
            </a:r>
          </a:p>
          <a:p>
            <a:pPr algn="l"/>
            <a:endParaRPr lang="ru-RU" dirty="0">
              <a:latin typeface="Montserrat"/>
            </a:endParaRPr>
          </a:p>
          <a:p>
            <a:pPr algn="l"/>
            <a:endParaRPr lang="ru-RU" dirty="0"/>
          </a:p>
        </p:txBody>
      </p:sp>
      <p:pic>
        <p:nvPicPr>
          <p:cNvPr id="24584" name="Picture 8" descr="Картинки человечков для презентации на прозрачном фоне (200 картинок) 🔥  Прикольные картинки и юмор">
            <a:extLst>
              <a:ext uri="{FF2B5EF4-FFF2-40B4-BE49-F238E27FC236}">
                <a16:creationId xmlns:a16="http://schemas.microsoft.com/office/drawing/2014/main" id="{8186043B-22E2-4ADD-8646-2B032DB7B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647" y="312141"/>
            <a:ext cx="4901993" cy="335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1F31663-827D-4A48-98C6-5E9BAF047184}"/>
              </a:ext>
            </a:extLst>
          </p:cNvPr>
          <p:cNvSpPr txBox="1"/>
          <p:nvPr/>
        </p:nvSpPr>
        <p:spPr>
          <a:xfrm>
            <a:off x="6157354" y="3471394"/>
            <a:ext cx="582197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Как работает наследование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2400" b="1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Создание суперкласса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Определите класс, который содержит общие свойства и методы.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Создание подкласса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Определите класс, который наследует от суперкласса с помощью ключевого слова </a:t>
            </a:r>
            <a:r>
              <a:rPr kumimoji="0" lang="ru-RU" altLang="ru-RU" sz="2400" b="0" i="0" u="sng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3488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Картинки на белом фоне для презентации - 83 фото">
            <a:extLst>
              <a:ext uri="{FF2B5EF4-FFF2-40B4-BE49-F238E27FC236}">
                <a16:creationId xmlns:a16="http://schemas.microsoft.com/office/drawing/2014/main" id="{24207E1B-04E8-42C7-BC78-B5855AB6CB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07" t="8517" r="21592"/>
          <a:stretch/>
        </p:blipFill>
        <p:spPr bwMode="auto">
          <a:xfrm>
            <a:off x="1960043" y="2736831"/>
            <a:ext cx="2908977" cy="40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Человечки в презентацию без фона - Zefirka.club фото и картинки">
            <a:extLst>
              <a:ext uri="{FF2B5EF4-FFF2-40B4-BE49-F238E27FC236}">
                <a16:creationId xmlns:a16="http://schemas.microsoft.com/office/drawing/2014/main" id="{9EDA2A71-08BD-4E06-9EE5-843B1B04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6" y="0"/>
            <a:ext cx="3387526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808FE0-7BEA-44D1-AFDC-A6A7A4DB9F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06" y="1083489"/>
            <a:ext cx="7607790" cy="1262022"/>
          </a:xfrm>
        </p:spPr>
        <p:txBody>
          <a:bodyPr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1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термины:</a:t>
            </a:r>
          </a:p>
        </p:txBody>
      </p:sp>
      <p:pic>
        <p:nvPicPr>
          <p:cNvPr id="8" name="Picture 2" descr="Фон для презентации с человечками - 71 фото ☆ celes.club">
            <a:extLst>
              <a:ext uri="{FF2B5EF4-FFF2-40B4-BE49-F238E27FC236}">
                <a16:creationId xmlns:a16="http://schemas.microsoft.com/office/drawing/2014/main" id="{7DF3A083-D217-4855-8466-08C0CCFB52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0"/>
          <a:stretch/>
        </p:blipFill>
        <p:spPr bwMode="auto">
          <a:xfrm>
            <a:off x="9931078" y="5440101"/>
            <a:ext cx="2260922" cy="141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09B0162B-EBBA-407B-8912-77297BE6834F}"/>
              </a:ext>
            </a:extLst>
          </p:cNvPr>
          <p:cNvSpPr txBox="1">
            <a:spLocks/>
          </p:cNvSpPr>
          <p:nvPr/>
        </p:nvSpPr>
        <p:spPr>
          <a:xfrm>
            <a:off x="850558" y="2295781"/>
            <a:ext cx="2008051" cy="17145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Суперкласс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Подкласс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ru-RU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ru-RU" altLang="ru-RU" sz="20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xtends</a:t>
            </a:r>
            <a:endParaRPr lang="ru-RU" altLang="ru-RU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ru-RU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this/super</a:t>
            </a:r>
            <a:endParaRPr lang="ru-RU" altLang="ru-RU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@Override</a:t>
            </a:r>
            <a:endParaRPr lang="ru-RU" alt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4" descr="Белые человечки для презентации без фона - фото и картинки abrakadabra.fun">
            <a:extLst>
              <a:ext uri="{FF2B5EF4-FFF2-40B4-BE49-F238E27FC236}">
                <a16:creationId xmlns:a16="http://schemas.microsoft.com/office/drawing/2014/main" id="{30257686-9DB3-4276-B9E3-330D8EA2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983" y="120463"/>
            <a:ext cx="4553871" cy="297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08B0E498-265E-4AC8-B4FC-B8DC9FAE0AA9}"/>
              </a:ext>
            </a:extLst>
          </p:cNvPr>
          <p:cNvSpPr txBox="1">
            <a:spLocks/>
          </p:cNvSpPr>
          <p:nvPr/>
        </p:nvSpPr>
        <p:spPr>
          <a:xfrm>
            <a:off x="4758431" y="2537576"/>
            <a:ext cx="7226423" cy="43660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Класс-родитель (суперкласс)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это класс, который предоставляет свойства (переменные) и методы (функции) для других классов.</a:t>
            </a:r>
            <a:endParaRPr lang="en-US" alt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Класс-наследник (подкласс)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это класс, который наследует (или получает) свойства и методы другого класса (суперкласса).</a:t>
            </a: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ru-RU" alt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xtends</a:t>
            </a:r>
            <a:r>
              <a:rPr lang="ru-RU" alt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наследование</a:t>
            </a: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this/super 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два специальных ключевых слова, которые представляют соответственно текущий экземпляр класса и его суперкласса</a:t>
            </a: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@Override</a:t>
            </a:r>
            <a:r>
              <a:rPr lang="ru-RU" alt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переопределение метода, которые унаследованы от базового класса</a:t>
            </a: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</a:t>
            </a:r>
            <a:r>
              <a:rPr lang="ru-RU" alt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запрет на наследование</a:t>
            </a:r>
          </a:p>
        </p:txBody>
      </p:sp>
    </p:spTree>
    <p:extLst>
      <p:ext uri="{BB962C8B-B14F-4D97-AF65-F5344CB8AC3E}">
        <p14:creationId xmlns:p14="http://schemas.microsoft.com/office/powerpoint/2010/main" val="2122176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Человечки в презентацию без фона - Zefirka.club фото и картинки">
            <a:extLst>
              <a:ext uri="{FF2B5EF4-FFF2-40B4-BE49-F238E27FC236}">
                <a16:creationId xmlns:a16="http://schemas.microsoft.com/office/drawing/2014/main" id="{9EDA2A71-08BD-4E06-9EE5-843B1B04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6" y="0"/>
            <a:ext cx="3387526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808FE0-7BEA-44D1-AFDC-A6A7A4DB9F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83489"/>
            <a:ext cx="5699464" cy="1262022"/>
          </a:xfrm>
        </p:spPr>
        <p:txBody>
          <a:bodyPr>
            <a:noAutofit/>
          </a:bodyPr>
          <a:lstStyle/>
          <a:p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Полиморфизм</a:t>
            </a:r>
          </a:p>
        </p:txBody>
      </p:sp>
      <p:pic>
        <p:nvPicPr>
          <p:cNvPr id="8" name="Picture 2" descr="Фон для презентации с человечками - 71 фото ☆ celes.club">
            <a:extLst>
              <a:ext uri="{FF2B5EF4-FFF2-40B4-BE49-F238E27FC236}">
                <a16:creationId xmlns:a16="http://schemas.microsoft.com/office/drawing/2014/main" id="{7DF3A083-D217-4855-8466-08C0CCFB52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0"/>
          <a:stretch/>
        </p:blipFill>
        <p:spPr bwMode="auto">
          <a:xfrm>
            <a:off x="9931078" y="5440101"/>
            <a:ext cx="2260922" cy="141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09B0162B-EBBA-407B-8912-77297BE6834F}"/>
              </a:ext>
            </a:extLst>
          </p:cNvPr>
          <p:cNvSpPr txBox="1">
            <a:spLocks/>
          </p:cNvSpPr>
          <p:nvPr/>
        </p:nvSpPr>
        <p:spPr>
          <a:xfrm>
            <a:off x="212667" y="2196846"/>
            <a:ext cx="4901993" cy="20644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 ООП, способность функций работать с данными разных типов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82FF6AF7-C7F3-4EB9-A34F-33BA9FB23841}"/>
              </a:ext>
            </a:extLst>
          </p:cNvPr>
          <p:cNvSpPr txBox="1">
            <a:spLocks/>
          </p:cNvSpPr>
          <p:nvPr/>
        </p:nvSpPr>
        <p:spPr>
          <a:xfrm>
            <a:off x="169004" y="4261280"/>
            <a:ext cx="5926996" cy="25967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применения одноименных методов с одинаковыми или различными наборами параметров в одном классе или группе классов связанных отношением наследования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т.е. много форм (методов) – один интерфейс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F31663-827D-4A48-98C6-5E9BAF047184}"/>
              </a:ext>
            </a:extLst>
          </p:cNvPr>
          <p:cNvSpPr txBox="1"/>
          <p:nvPr/>
        </p:nvSpPr>
        <p:spPr>
          <a:xfrm>
            <a:off x="6370021" y="3542415"/>
            <a:ext cx="582197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полиморфизма: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Перегрузка метода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несколько методов с одинаковыми параметрами</a:t>
            </a:r>
          </a:p>
          <a:p>
            <a:pPr marL="0" indent="0">
              <a:buNone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Переопределение методов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изменение поведения родительского класса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@Override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650" name="Picture 2" descr="Картинки полицейский человечек (35 фото)">
            <a:extLst>
              <a:ext uri="{FF2B5EF4-FFF2-40B4-BE49-F238E27FC236}">
                <a16:creationId xmlns:a16="http://schemas.microsoft.com/office/drawing/2014/main" id="{CB1C4DEB-497F-4838-A61C-0F66AFD21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056" y="143480"/>
            <a:ext cx="1344416" cy="13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Картинки для презентации человечки без фона - 83 фото">
            <a:extLst>
              <a:ext uri="{FF2B5EF4-FFF2-40B4-BE49-F238E27FC236}">
                <a16:creationId xmlns:a16="http://schemas.microsoft.com/office/drawing/2014/main" id="{996BB23A-D3F0-4E94-BF14-1409F2C74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617" y="107591"/>
            <a:ext cx="1344416" cy="13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6" name="Picture 8" descr="Человечки для презентаций - фото и картинки abrakadabra.fun">
            <a:extLst>
              <a:ext uri="{FF2B5EF4-FFF2-40B4-BE49-F238E27FC236}">
                <a16:creationId xmlns:a16="http://schemas.microsoft.com/office/drawing/2014/main" id="{66646D14-F366-450B-9549-ED16193F3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70"/>
          <a:stretch/>
        </p:blipFill>
        <p:spPr bwMode="auto">
          <a:xfrm>
            <a:off x="4924989" y="107590"/>
            <a:ext cx="1127025" cy="13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4" name="Picture 16" descr="Человечек для презентации без фона - deviceart.ru">
            <a:extLst>
              <a:ext uri="{FF2B5EF4-FFF2-40B4-BE49-F238E27FC236}">
                <a16:creationId xmlns:a16="http://schemas.microsoft.com/office/drawing/2014/main" id="{1DD2C6F6-1785-4796-AE8A-BBB95A0E0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059" y="1557214"/>
            <a:ext cx="1344416" cy="13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6" name="Picture 18" descr="Белый человек на прозрачном фоне (40 фото)">
            <a:extLst>
              <a:ext uri="{FF2B5EF4-FFF2-40B4-BE49-F238E27FC236}">
                <a16:creationId xmlns:a16="http://schemas.microsoft.com/office/drawing/2014/main" id="{D94B1247-664B-40CA-A856-EFB9A3738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135" y="143480"/>
            <a:ext cx="1344416" cy="13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8" name="Picture 20" descr="Белые человечки на прозрачном фоне (38 фото)">
            <a:extLst>
              <a:ext uri="{FF2B5EF4-FFF2-40B4-BE49-F238E27FC236}">
                <a16:creationId xmlns:a16="http://schemas.microsoft.com/office/drawing/2014/main" id="{A5F64D14-8FC3-4D7D-AC17-54C46A473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7123" y="107591"/>
            <a:ext cx="1344416" cy="13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273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Зеленая галочка 3d значок | Премиум векторы">
            <a:extLst>
              <a:ext uri="{FF2B5EF4-FFF2-40B4-BE49-F238E27FC236}">
                <a16:creationId xmlns:a16="http://schemas.microsoft.com/office/drawing/2014/main" id="{2D538952-423A-4034-868E-697D35131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176" y="3667151"/>
            <a:ext cx="1332995" cy="133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Зеленая галочка 3d значок | Премиум векторы">
            <a:extLst>
              <a:ext uri="{FF2B5EF4-FFF2-40B4-BE49-F238E27FC236}">
                <a16:creationId xmlns:a16="http://schemas.microsoft.com/office/drawing/2014/main" id="{5AFBAB7F-D3FF-492E-83BF-C9B6E2083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177" y="1899660"/>
            <a:ext cx="1332995" cy="133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Зеленая галочка 3d значок | Премиум векторы">
            <a:extLst>
              <a:ext uri="{FF2B5EF4-FFF2-40B4-BE49-F238E27FC236}">
                <a16:creationId xmlns:a16="http://schemas.microsoft.com/office/drawing/2014/main" id="{BDD29A31-6F20-4C2D-AFF3-832115607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178" y="580332"/>
            <a:ext cx="1332995" cy="133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Человечки в презентацию без фона - Zefirka.club фото и картинки">
            <a:extLst>
              <a:ext uri="{FF2B5EF4-FFF2-40B4-BE49-F238E27FC236}">
                <a16:creationId xmlns:a16="http://schemas.microsoft.com/office/drawing/2014/main" id="{9EDA2A71-08BD-4E06-9EE5-843B1B04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6" y="0"/>
            <a:ext cx="3387526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808FE0-7BEA-44D1-AFDC-A6A7A4DB9F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83489"/>
            <a:ext cx="5379868" cy="1262022"/>
          </a:xfrm>
        </p:spPr>
        <p:txBody>
          <a:bodyPr>
            <a:noAutofit/>
          </a:bodyPr>
          <a:lstStyle/>
          <a:p>
            <a:r>
              <a:rPr lang="ru-RU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Инкапсуляция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7D6B8FB-03D3-42AB-8FA9-7F22C634B0F2}"/>
              </a:ext>
            </a:extLst>
          </p:cNvPr>
          <p:cNvSpPr txBox="1">
            <a:spLocks/>
          </p:cNvSpPr>
          <p:nvPr/>
        </p:nvSpPr>
        <p:spPr>
          <a:xfrm>
            <a:off x="212667" y="2280869"/>
            <a:ext cx="4901993" cy="35793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 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ООП</a:t>
            </a:r>
            <a:r>
              <a:rPr lang="ru-RU" sz="3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заключается в скрытии внутреннего состояния объекта и предоставлении доступа к нему только через методы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2" descr="Фон для презентации с человечками - 71 фото ☆ celes.club">
            <a:extLst>
              <a:ext uri="{FF2B5EF4-FFF2-40B4-BE49-F238E27FC236}">
                <a16:creationId xmlns:a16="http://schemas.microsoft.com/office/drawing/2014/main" id="{7DF3A083-D217-4855-8466-08C0CCFB52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0"/>
          <a:stretch/>
        </p:blipFill>
        <p:spPr bwMode="auto">
          <a:xfrm>
            <a:off x="9931078" y="5440101"/>
            <a:ext cx="2260922" cy="141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Объект 3">
            <a:extLst>
              <a:ext uri="{FF2B5EF4-FFF2-40B4-BE49-F238E27FC236}">
                <a16:creationId xmlns:a16="http://schemas.microsoft.com/office/drawing/2014/main" id="{C57D482E-05A5-4745-8CE2-BFF46C56E21B}"/>
              </a:ext>
            </a:extLst>
          </p:cNvPr>
          <p:cNvSpPr txBox="1">
            <a:spLocks/>
          </p:cNvSpPr>
          <p:nvPr/>
        </p:nvSpPr>
        <p:spPr>
          <a:xfrm>
            <a:off x="7601534" y="863598"/>
            <a:ext cx="4377799" cy="51199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Механизм контроля доступа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Применение: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Модификаторы доступа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Методы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Getter/Setter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 дает взглянуть на внутреннюю реализацию сложной концепции. Что видишь – то и получаешь, не более того.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534" name="Picture 6" descr="Картинки для презентации человечки без фона - 83 фото">
            <a:extLst>
              <a:ext uri="{FF2B5EF4-FFF2-40B4-BE49-F238E27FC236}">
                <a16:creationId xmlns:a16="http://schemas.microsoft.com/office/drawing/2014/main" id="{8250F484-4D52-4C56-A61D-09BD501313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9" t="2977" r="49005"/>
          <a:stretch/>
        </p:blipFill>
        <p:spPr bwMode="auto">
          <a:xfrm>
            <a:off x="4505641" y="102093"/>
            <a:ext cx="2476869" cy="665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312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Java собеседование: Особенности применения модификаторов в Java">
            <a:extLst>
              <a:ext uri="{FF2B5EF4-FFF2-40B4-BE49-F238E27FC236}">
                <a16:creationId xmlns:a16="http://schemas.microsoft.com/office/drawing/2014/main" id="{87811983-A6F9-4C0D-9FF3-F3D7DFEC70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4" r="21036"/>
          <a:stretch/>
        </p:blipFill>
        <p:spPr bwMode="auto">
          <a:xfrm>
            <a:off x="6578827" y="4003521"/>
            <a:ext cx="4482711" cy="282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Человечки в презентацию без фона - Zefirka.club фото и картинки">
            <a:extLst>
              <a:ext uri="{FF2B5EF4-FFF2-40B4-BE49-F238E27FC236}">
                <a16:creationId xmlns:a16="http://schemas.microsoft.com/office/drawing/2014/main" id="{9EDA2A71-08BD-4E06-9EE5-843B1B04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6" y="0"/>
            <a:ext cx="3387526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808FE0-7BEA-44D1-AFDC-A6A7A4DB9F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26080"/>
            <a:ext cx="5859262" cy="1590909"/>
          </a:xfrm>
        </p:spPr>
        <p:txBody>
          <a:bodyPr>
            <a:noAutofit/>
          </a:bodyPr>
          <a:lstStyle/>
          <a:p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Модификаторы доступа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7D6B8FB-03D3-42AB-8FA9-7F22C634B0F2}"/>
              </a:ext>
            </a:extLst>
          </p:cNvPr>
          <p:cNvSpPr txBox="1">
            <a:spLocks/>
          </p:cNvSpPr>
          <p:nvPr/>
        </p:nvSpPr>
        <p:spPr>
          <a:xfrm>
            <a:off x="0" y="3039455"/>
            <a:ext cx="8817148" cy="24361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публичный, доступен всем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 умолчанию, видны в пределах пакета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protected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защищенный, в пределах пакета + классы наследники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private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частный, видны только классу</a:t>
            </a:r>
          </a:p>
        </p:txBody>
      </p:sp>
      <p:pic>
        <p:nvPicPr>
          <p:cNvPr id="8" name="Picture 2" descr="Фон для презентации с человечками - 71 фото ☆ celes.club">
            <a:extLst>
              <a:ext uri="{FF2B5EF4-FFF2-40B4-BE49-F238E27FC236}">
                <a16:creationId xmlns:a16="http://schemas.microsoft.com/office/drawing/2014/main" id="{7DF3A083-D217-4855-8466-08C0CCFB52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120"/>
          <a:stretch/>
        </p:blipFill>
        <p:spPr bwMode="auto">
          <a:xfrm>
            <a:off x="11061538" y="5475612"/>
            <a:ext cx="1130461" cy="141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Java собеседование: Особенности применения модификаторов в Java">
            <a:extLst>
              <a:ext uri="{FF2B5EF4-FFF2-40B4-BE49-F238E27FC236}">
                <a16:creationId xmlns:a16="http://schemas.microsoft.com/office/drawing/2014/main" id="{DDF1FAB5-441D-49A7-BDCA-C2DA74C47D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05" t="25519"/>
          <a:stretch/>
        </p:blipFill>
        <p:spPr bwMode="auto">
          <a:xfrm rot="5400000">
            <a:off x="10085033" y="3443674"/>
            <a:ext cx="1237285" cy="222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Модификаторы доступа в java">
            <a:extLst>
              <a:ext uri="{FF2B5EF4-FFF2-40B4-BE49-F238E27FC236}">
                <a16:creationId xmlns:a16="http://schemas.microsoft.com/office/drawing/2014/main" id="{1A4E7690-033C-4217-B979-05F63D620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2" t="13494" r="4987" b="14810"/>
          <a:stretch/>
        </p:blipFill>
        <p:spPr bwMode="auto">
          <a:xfrm>
            <a:off x="5941767" y="29161"/>
            <a:ext cx="6171956" cy="3635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486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лако 2">
            <a:extLst>
              <a:ext uri="{FF2B5EF4-FFF2-40B4-BE49-F238E27FC236}">
                <a16:creationId xmlns:a16="http://schemas.microsoft.com/office/drawing/2014/main" id="{2B6ACCF8-B21D-4E69-A541-61AF7C70C553}"/>
              </a:ext>
            </a:extLst>
          </p:cNvPr>
          <p:cNvSpPr/>
          <p:nvPr/>
        </p:nvSpPr>
        <p:spPr>
          <a:xfrm>
            <a:off x="1542251" y="2233319"/>
            <a:ext cx="2814222" cy="1725837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3554" name="Picture 2" descr="Картинки для презентации человечки без фона - 83 фото">
            <a:extLst>
              <a:ext uri="{FF2B5EF4-FFF2-40B4-BE49-F238E27FC236}">
                <a16:creationId xmlns:a16="http://schemas.microsoft.com/office/drawing/2014/main" id="{19C05A31-882A-4E37-BD7D-1A8F11DF05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8" r="14756"/>
          <a:stretch/>
        </p:blipFill>
        <p:spPr bwMode="auto">
          <a:xfrm>
            <a:off x="1507039" y="3947176"/>
            <a:ext cx="2095688" cy="279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Человечки в презентацию без фона - Zefirka.club фото и картинки">
            <a:extLst>
              <a:ext uri="{FF2B5EF4-FFF2-40B4-BE49-F238E27FC236}">
                <a16:creationId xmlns:a16="http://schemas.microsoft.com/office/drawing/2014/main" id="{9EDA2A71-08BD-4E06-9EE5-843B1B04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6" y="0"/>
            <a:ext cx="3387526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808FE0-7BEA-44D1-AFDC-A6A7A4DB9F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83489"/>
            <a:ext cx="4820575" cy="1262022"/>
          </a:xfrm>
        </p:spPr>
        <p:txBody>
          <a:bodyPr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Getter/Setter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7D6B8FB-03D3-42AB-8FA9-7F22C634B0F2}"/>
              </a:ext>
            </a:extLst>
          </p:cNvPr>
          <p:cNvSpPr txBox="1">
            <a:spLocks/>
          </p:cNvSpPr>
          <p:nvPr/>
        </p:nvSpPr>
        <p:spPr>
          <a:xfrm>
            <a:off x="4542875" y="354375"/>
            <a:ext cx="7415345" cy="37578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Getter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 для чтения. </a:t>
            </a:r>
          </a:p>
          <a:p>
            <a:pPr algn="l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Специальный метод, позволяющий получить данные, доступ к которым на прямую ограничен.</a:t>
            </a:r>
          </a:p>
          <a:p>
            <a:pPr algn="l"/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Помогает реализовать гибкий механизм инкапсуляции</a:t>
            </a:r>
          </a:p>
          <a:p>
            <a:pPr algn="l"/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 должен отображать информацию, он может обрабатывать данные и ограничивать видимость данных.</a:t>
            </a:r>
          </a:p>
          <a:p>
            <a:pPr algn="l"/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 изменяют переменную.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2" descr="Фон для презентации с человечками - 71 фото ☆ celes.club">
            <a:extLst>
              <a:ext uri="{FF2B5EF4-FFF2-40B4-BE49-F238E27FC236}">
                <a16:creationId xmlns:a16="http://schemas.microsoft.com/office/drawing/2014/main" id="{7DF3A083-D217-4855-8466-08C0CCFB52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0"/>
          <a:stretch/>
        </p:blipFill>
        <p:spPr bwMode="auto">
          <a:xfrm>
            <a:off x="9931078" y="5440101"/>
            <a:ext cx="2260922" cy="141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Объект 3">
            <a:extLst>
              <a:ext uri="{FF2B5EF4-FFF2-40B4-BE49-F238E27FC236}">
                <a16:creationId xmlns:a16="http://schemas.microsoft.com/office/drawing/2014/main" id="{C57D482E-05A5-4745-8CE2-BFF46C56E21B}"/>
              </a:ext>
            </a:extLst>
          </p:cNvPr>
          <p:cNvSpPr txBox="1">
            <a:spLocks/>
          </p:cNvSpPr>
          <p:nvPr/>
        </p:nvSpPr>
        <p:spPr>
          <a:xfrm>
            <a:off x="4542875" y="4260513"/>
            <a:ext cx="6374168" cy="2359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Setter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метод для установки/замены.</a:t>
            </a:r>
          </a:p>
          <a:p>
            <a:pPr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того чтобы другие классы могли модифицировать переменную.</a:t>
            </a:r>
          </a:p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Setter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может привести проверку данных и преобразовать исходные данные во внутренние представления.</a:t>
            </a:r>
          </a:p>
          <a:p>
            <a:pPr algn="l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4" descr="Зеленая галочка 3d значок | Премиум векторы">
            <a:extLst>
              <a:ext uri="{FF2B5EF4-FFF2-40B4-BE49-F238E27FC236}">
                <a16:creationId xmlns:a16="http://schemas.microsoft.com/office/drawing/2014/main" id="{3556D94B-5763-4DFE-86E8-B646B0E8D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875" y="62539"/>
            <a:ext cx="782638" cy="78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Зеленая галочка 3d значок | Премиум векторы">
            <a:extLst>
              <a:ext uri="{FF2B5EF4-FFF2-40B4-BE49-F238E27FC236}">
                <a16:creationId xmlns:a16="http://schemas.microsoft.com/office/drawing/2014/main" id="{649BF635-7F26-43E2-9951-F1B82C96F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875" y="4022201"/>
            <a:ext cx="782638" cy="78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Как нарисовать машинку">
            <a:extLst>
              <a:ext uri="{FF2B5EF4-FFF2-40B4-BE49-F238E27FC236}">
                <a16:creationId xmlns:a16="http://schemas.microsoft.com/office/drawing/2014/main" id="{0D289441-D630-4A0A-A230-15580798C7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52" b="23577"/>
          <a:stretch/>
        </p:blipFill>
        <p:spPr bwMode="auto">
          <a:xfrm>
            <a:off x="380564" y="3829749"/>
            <a:ext cx="1599216" cy="86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авто элементы, png | PNGWing">
            <a:extLst>
              <a:ext uri="{FF2B5EF4-FFF2-40B4-BE49-F238E27FC236}">
                <a16:creationId xmlns:a16="http://schemas.microsoft.com/office/drawing/2014/main" id="{BA0682B0-F2F6-4C8B-91CE-8F963656D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054" y="5762186"/>
            <a:ext cx="1271334" cy="86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Шаблон презентации автомобиля | Бесплатно векторы">
            <a:extLst>
              <a:ext uri="{FF2B5EF4-FFF2-40B4-BE49-F238E27FC236}">
                <a16:creationId xmlns:a16="http://schemas.microsoft.com/office/drawing/2014/main" id="{A6E52D20-33F2-412B-8AE2-8C6DFA3DBF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88" b="15594"/>
          <a:stretch/>
        </p:blipFill>
        <p:spPr bwMode="auto">
          <a:xfrm>
            <a:off x="2107624" y="2524261"/>
            <a:ext cx="1647097" cy="100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319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Человечки в презентацию без фона - Zefirka.club фото и картинки">
            <a:extLst>
              <a:ext uri="{FF2B5EF4-FFF2-40B4-BE49-F238E27FC236}">
                <a16:creationId xmlns:a16="http://schemas.microsoft.com/office/drawing/2014/main" id="{9EDA2A71-08BD-4E06-9EE5-843B1B04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6" y="0"/>
            <a:ext cx="3387526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808FE0-7BEA-44D1-AFDC-A6A7A4DB9F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83489"/>
            <a:ext cx="5379868" cy="1262022"/>
          </a:xfrm>
        </p:spPr>
        <p:txBody>
          <a:bodyPr>
            <a:noAutofit/>
          </a:bodyPr>
          <a:lstStyle/>
          <a:p>
            <a:r>
              <a:rPr lang="ru-RU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7D6B8FB-03D3-42AB-8FA9-7F22C634B0F2}"/>
              </a:ext>
            </a:extLst>
          </p:cNvPr>
          <p:cNvSpPr txBox="1">
            <a:spLocks/>
          </p:cNvSpPr>
          <p:nvPr/>
        </p:nvSpPr>
        <p:spPr>
          <a:xfrm>
            <a:off x="1030032" y="2401940"/>
            <a:ext cx="4901993" cy="24311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Абстракция</a:t>
            </a:r>
          </a:p>
          <a:p>
            <a:pPr algn="l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Наследование</a:t>
            </a:r>
          </a:p>
          <a:p>
            <a:pPr algn="l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Полиморфизм</a:t>
            </a:r>
          </a:p>
          <a:p>
            <a:pPr algn="l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Инкапсуляция</a:t>
            </a:r>
          </a:p>
        </p:txBody>
      </p:sp>
      <p:pic>
        <p:nvPicPr>
          <p:cNvPr id="8" name="Picture 2" descr="Фон для презентации с человечками - 71 фото ☆ celes.club">
            <a:extLst>
              <a:ext uri="{FF2B5EF4-FFF2-40B4-BE49-F238E27FC236}">
                <a16:creationId xmlns:a16="http://schemas.microsoft.com/office/drawing/2014/main" id="{7DF3A083-D217-4855-8466-08C0CCFB52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0"/>
          <a:stretch/>
        </p:blipFill>
        <p:spPr bwMode="auto">
          <a:xfrm>
            <a:off x="9931078" y="5440101"/>
            <a:ext cx="2260922" cy="141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Объект 3">
            <a:extLst>
              <a:ext uri="{FF2B5EF4-FFF2-40B4-BE49-F238E27FC236}">
                <a16:creationId xmlns:a16="http://schemas.microsoft.com/office/drawing/2014/main" id="{C57D482E-05A5-4745-8CE2-BFF46C56E21B}"/>
              </a:ext>
            </a:extLst>
          </p:cNvPr>
          <p:cNvSpPr txBox="1">
            <a:spLocks/>
          </p:cNvSpPr>
          <p:nvPr/>
        </p:nvSpPr>
        <p:spPr>
          <a:xfrm>
            <a:off x="7601534" y="863598"/>
            <a:ext cx="4377799" cy="5119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4" descr="Зеленая галочка 3d значок | Премиум векторы">
            <a:extLst>
              <a:ext uri="{FF2B5EF4-FFF2-40B4-BE49-F238E27FC236}">
                <a16:creationId xmlns:a16="http://schemas.microsoft.com/office/drawing/2014/main" id="{DAFEE67C-DCA6-46C6-A1F0-6773B4F4B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31" y="2836744"/>
            <a:ext cx="490163" cy="49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Зеленая галочка 3d значок | Премиум векторы">
            <a:extLst>
              <a:ext uri="{FF2B5EF4-FFF2-40B4-BE49-F238E27FC236}">
                <a16:creationId xmlns:a16="http://schemas.microsoft.com/office/drawing/2014/main" id="{B2DFD1C5-911E-434E-ADF4-57C72E182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31" y="3372449"/>
            <a:ext cx="490163" cy="49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Зеленая галочка 3d значок | Премиум векторы">
            <a:extLst>
              <a:ext uri="{FF2B5EF4-FFF2-40B4-BE49-F238E27FC236}">
                <a16:creationId xmlns:a16="http://schemas.microsoft.com/office/drawing/2014/main" id="{AD05CF58-F46C-4F0F-BCA0-4F1CF33EE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77" y="3853546"/>
            <a:ext cx="490163" cy="49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Зеленая галочка 3d значок | Премиум векторы">
            <a:extLst>
              <a:ext uri="{FF2B5EF4-FFF2-40B4-BE49-F238E27FC236}">
                <a16:creationId xmlns:a16="http://schemas.microsoft.com/office/drawing/2014/main" id="{573AE092-BA11-43A8-8A93-761A0FC17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23" y="4328207"/>
            <a:ext cx="490163" cy="49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6310F6-EF6F-4F39-88D6-9062BD34B475}"/>
              </a:ext>
            </a:extLst>
          </p:cNvPr>
          <p:cNvSpPr txBox="1"/>
          <p:nvPr/>
        </p:nvSpPr>
        <p:spPr>
          <a:xfrm>
            <a:off x="6384765" y="1518662"/>
            <a:ext cx="511539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040C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OO</a:t>
            </a:r>
            <a:r>
              <a:rPr lang="ru-RU" sz="2400" b="0" i="0" dirty="0">
                <a:solidFill>
                  <a:srgbClr val="040C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 - подход, при котором программа рассматривается как набор объектов, взаимодействующих друг с другом</a:t>
            </a:r>
            <a:r>
              <a:rPr lang="ru-RU" sz="2400" b="0" i="0" dirty="0">
                <a:solidFill>
                  <a:srgbClr val="47474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У каждого есть свойства и поведение. Если постараться объяснить простыми словами, то ООП ускоряет написание кода и делает его более читаемым.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058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человечки для презентации - Создать мем - Meme-arsenal.com">
            <a:extLst>
              <a:ext uri="{FF2B5EF4-FFF2-40B4-BE49-F238E27FC236}">
                <a16:creationId xmlns:a16="http://schemas.microsoft.com/office/drawing/2014/main" id="{ADD58F99-DF70-4D6C-A4DE-A6160D16FC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181" y="108012"/>
            <a:ext cx="6749988" cy="674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Pin page">
            <a:extLst>
              <a:ext uri="{FF2B5EF4-FFF2-40B4-BE49-F238E27FC236}">
                <a16:creationId xmlns:a16="http://schemas.microsoft.com/office/drawing/2014/main" id="{EA399927-9ECE-425C-816D-D525FE2C3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5921406" cy="343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A2B00A-D3B7-47A0-A844-3D48756937B4}"/>
              </a:ext>
            </a:extLst>
          </p:cNvPr>
          <p:cNvSpPr txBox="1"/>
          <p:nvPr/>
        </p:nvSpPr>
        <p:spPr>
          <a:xfrm rot="457649">
            <a:off x="5770090" y="1109934"/>
            <a:ext cx="424392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208726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2" name="Picture 8" descr="Человечек Изображения – скачать бесплатно на Freepik">
            <a:extLst>
              <a:ext uri="{FF2B5EF4-FFF2-40B4-BE49-F238E27FC236}">
                <a16:creationId xmlns:a16="http://schemas.microsoft.com/office/drawing/2014/main" id="{9839482A-E640-442F-A218-BC2A9FC54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077" y="389369"/>
            <a:ext cx="6300462" cy="5952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Фото Человечки презентации, более 11 000 качественных бесплатных стоковых  фото">
            <a:extLst>
              <a:ext uri="{FF2B5EF4-FFF2-40B4-BE49-F238E27FC236}">
                <a16:creationId xmlns:a16="http://schemas.microsoft.com/office/drawing/2014/main" id="{7D9875E5-6790-4F31-B5F6-F4C7D2662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40" b="15110"/>
          <a:stretch/>
        </p:blipFill>
        <p:spPr bwMode="auto">
          <a:xfrm>
            <a:off x="725010" y="389369"/>
            <a:ext cx="5370990" cy="583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E939FBC7-8D32-44F8-AAC0-AD3297D71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8751" y="1772512"/>
            <a:ext cx="3944126" cy="4453693"/>
          </a:xfrm>
        </p:spPr>
        <p:txBody>
          <a:bodyPr/>
          <a:lstStyle/>
          <a:p>
            <a:pPr marL="0" indent="0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ООП </a:t>
            </a:r>
          </a:p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(класс, объект)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Абстракция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Инкапсуляция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Наследование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Полиморфизм</a:t>
            </a:r>
          </a:p>
          <a:p>
            <a:pPr marL="0" indent="0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C9AED3-2317-4CD6-9E3A-EF1E5E24008E}"/>
              </a:ext>
            </a:extLst>
          </p:cNvPr>
          <p:cNvSpPr txBox="1"/>
          <p:nvPr/>
        </p:nvSpPr>
        <p:spPr>
          <a:xfrm>
            <a:off x="3075193" y="1114588"/>
            <a:ext cx="28652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ru-RU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</a:p>
        </p:txBody>
      </p:sp>
    </p:spTree>
    <p:extLst>
      <p:ext uri="{BB962C8B-B14F-4D97-AF65-F5344CB8AC3E}">
        <p14:creationId xmlns:p14="http://schemas.microsoft.com/office/powerpoint/2010/main" val="4142066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Фон для презентации с человечками - 71 фото ☆ celes.club">
            <a:extLst>
              <a:ext uri="{FF2B5EF4-FFF2-40B4-BE49-F238E27FC236}">
                <a16:creationId xmlns:a16="http://schemas.microsoft.com/office/drawing/2014/main" id="{7DF3A083-D217-4855-8466-08C0CCFB5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078" y="5187517"/>
            <a:ext cx="2260922" cy="167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Человечки в презентацию без фона - Zefirka.club фото и картинки">
            <a:extLst>
              <a:ext uri="{FF2B5EF4-FFF2-40B4-BE49-F238E27FC236}">
                <a16:creationId xmlns:a16="http://schemas.microsoft.com/office/drawing/2014/main" id="{9EDA2A71-08BD-4E06-9EE5-843B1B04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6" y="0"/>
            <a:ext cx="3387526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Männchen mit rotem Auto Stock-Illustration | Adobe Stock">
            <a:extLst>
              <a:ext uri="{FF2B5EF4-FFF2-40B4-BE49-F238E27FC236}">
                <a16:creationId xmlns:a16="http://schemas.microsoft.com/office/drawing/2014/main" id="{E401D13F-B451-47A8-91CB-FC8820EA6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026" y="567733"/>
            <a:ext cx="4227954" cy="6081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808FE0-7BEA-44D1-AFDC-A6A7A4DB9F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83489"/>
            <a:ext cx="4560425" cy="1262022"/>
          </a:xfrm>
        </p:spPr>
        <p:txBody>
          <a:bodyPr>
            <a:normAutofit/>
          </a:bodyPr>
          <a:lstStyle/>
          <a:p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ООП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AC0115D-4DAD-4388-8427-B4A1B7680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564" y="708376"/>
            <a:ext cx="4826681" cy="4305782"/>
          </a:xfrm>
        </p:spPr>
        <p:txBody>
          <a:bodyPr>
            <a:noAutofit/>
          </a:bodyPr>
          <a:lstStyle/>
          <a:p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Основная парадигма программирования в которой основными концепциями является понятие объектов и классов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7D6B8FB-03D3-42AB-8FA9-7F22C634B0F2}"/>
              </a:ext>
            </a:extLst>
          </p:cNvPr>
          <p:cNvSpPr txBox="1">
            <a:spLocks/>
          </p:cNvSpPr>
          <p:nvPr/>
        </p:nvSpPr>
        <p:spPr>
          <a:xfrm>
            <a:off x="324755" y="2861267"/>
            <a:ext cx="4717949" cy="24378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бъектно</a:t>
            </a:r>
          </a:p>
          <a:p>
            <a:pPr algn="l"/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риентированное</a:t>
            </a:r>
          </a:p>
          <a:p>
            <a:pPr algn="l"/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рограммирование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1282179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Объект 3">
            <a:extLst>
              <a:ext uri="{FF2B5EF4-FFF2-40B4-BE49-F238E27FC236}">
                <a16:creationId xmlns:a16="http://schemas.microsoft.com/office/drawing/2014/main" id="{C5A4A06F-3CDE-4DD1-B643-147F007B7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7" y="2921388"/>
            <a:ext cx="4140437" cy="2873463"/>
          </a:xfrm>
          <a:prstGeom prst="rect">
            <a:avLst/>
          </a:prstGeom>
        </p:spPr>
      </p:pic>
      <p:pic>
        <p:nvPicPr>
          <p:cNvPr id="6148" name="Picture 4" descr="Человечки в презентацию без фона - Zefirka.club фото и картинки">
            <a:extLst>
              <a:ext uri="{FF2B5EF4-FFF2-40B4-BE49-F238E27FC236}">
                <a16:creationId xmlns:a16="http://schemas.microsoft.com/office/drawing/2014/main" id="{9EDA2A71-08BD-4E06-9EE5-843B1B04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6" y="0"/>
            <a:ext cx="3387526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808FE0-7BEA-44D1-AFDC-A6A7A4DB9F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83489"/>
            <a:ext cx="4560425" cy="1262022"/>
          </a:xfrm>
        </p:spPr>
        <p:txBody>
          <a:bodyPr>
            <a:normAutofit/>
          </a:bodyPr>
          <a:lstStyle/>
          <a:p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Класс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7D6B8FB-03D3-42AB-8FA9-7F22C634B0F2}"/>
              </a:ext>
            </a:extLst>
          </p:cNvPr>
          <p:cNvSpPr txBox="1">
            <a:spLocks/>
          </p:cNvSpPr>
          <p:nvPr/>
        </p:nvSpPr>
        <p:spPr>
          <a:xfrm>
            <a:off x="149163" y="1203407"/>
            <a:ext cx="3775576" cy="16878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шаблон для объекта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7CA09B2-3287-4B17-938D-0BB9160FCB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044" y="1558869"/>
            <a:ext cx="3172656" cy="5076892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06FB438-E744-4266-89D1-A8D936DB3CAE}"/>
              </a:ext>
            </a:extLst>
          </p:cNvPr>
          <p:cNvSpPr/>
          <p:nvPr/>
        </p:nvSpPr>
        <p:spPr>
          <a:xfrm>
            <a:off x="4354762" y="2104027"/>
            <a:ext cx="1226077" cy="48296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u="sng" dirty="0"/>
              <a:t>Car.java</a:t>
            </a:r>
            <a:endParaRPr lang="ru-RU" b="1" u="sng" dirty="0"/>
          </a:p>
        </p:txBody>
      </p:sp>
      <p:sp>
        <p:nvSpPr>
          <p:cNvPr id="4" name="Выноска: линия 3">
            <a:extLst>
              <a:ext uri="{FF2B5EF4-FFF2-40B4-BE49-F238E27FC236}">
                <a16:creationId xmlns:a16="http://schemas.microsoft.com/office/drawing/2014/main" id="{7435203A-68B6-4FD3-B107-CA8B4A13A16B}"/>
              </a:ext>
            </a:extLst>
          </p:cNvPr>
          <p:cNvSpPr/>
          <p:nvPr/>
        </p:nvSpPr>
        <p:spPr>
          <a:xfrm>
            <a:off x="5580839" y="692218"/>
            <a:ext cx="2495009" cy="632894"/>
          </a:xfrm>
          <a:prstGeom prst="borderCallout1">
            <a:avLst>
              <a:gd name="adj1" fmla="val 102877"/>
              <a:gd name="adj2" fmla="val 46873"/>
              <a:gd name="adj3" fmla="val 406945"/>
              <a:gd name="adj4" fmla="val 46563"/>
            </a:avLst>
          </a:prstGeom>
          <a:ln w="254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i="1" dirty="0"/>
              <a:t>Параметры</a:t>
            </a:r>
          </a:p>
          <a:p>
            <a:pPr algn="ctr"/>
            <a:r>
              <a:rPr lang="ru-RU" i="1" dirty="0"/>
              <a:t>Свойства/Состояние</a:t>
            </a:r>
            <a:endParaRPr lang="ru-RU" dirty="0"/>
          </a:p>
        </p:txBody>
      </p:sp>
      <p:sp>
        <p:nvSpPr>
          <p:cNvPr id="13" name="Выноска: линия 12">
            <a:extLst>
              <a:ext uri="{FF2B5EF4-FFF2-40B4-BE49-F238E27FC236}">
                <a16:creationId xmlns:a16="http://schemas.microsoft.com/office/drawing/2014/main" id="{67250983-597E-40DE-8FFF-22B09AE83062}"/>
              </a:ext>
            </a:extLst>
          </p:cNvPr>
          <p:cNvSpPr/>
          <p:nvPr/>
        </p:nvSpPr>
        <p:spPr>
          <a:xfrm>
            <a:off x="5580839" y="6130114"/>
            <a:ext cx="2495009" cy="632894"/>
          </a:xfrm>
          <a:prstGeom prst="borderCallout1">
            <a:avLst>
              <a:gd name="adj1" fmla="val -3196"/>
              <a:gd name="adj2" fmla="val 45945"/>
              <a:gd name="adj3" fmla="val -220351"/>
              <a:gd name="adj4" fmla="val 46099"/>
            </a:avLst>
          </a:prstGeom>
          <a:ln w="254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i="1" dirty="0"/>
              <a:t>Методы</a:t>
            </a:r>
          </a:p>
          <a:p>
            <a:pPr algn="ctr"/>
            <a:r>
              <a:rPr lang="ru-RU" i="1" dirty="0"/>
              <a:t>Поведение</a:t>
            </a:r>
          </a:p>
        </p:txBody>
      </p:sp>
      <p:sp>
        <p:nvSpPr>
          <p:cNvPr id="5" name="Правая фигурная скобка 4">
            <a:extLst>
              <a:ext uri="{FF2B5EF4-FFF2-40B4-BE49-F238E27FC236}">
                <a16:creationId xmlns:a16="http://schemas.microsoft.com/office/drawing/2014/main" id="{7C9023A1-5EEE-4F9E-BFBE-071F7DF6A204}"/>
              </a:ext>
            </a:extLst>
          </p:cNvPr>
          <p:cNvSpPr/>
          <p:nvPr/>
        </p:nvSpPr>
        <p:spPr>
          <a:xfrm>
            <a:off x="6178803" y="2789499"/>
            <a:ext cx="438874" cy="1145893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авая фигурная скобка 14">
            <a:extLst>
              <a:ext uri="{FF2B5EF4-FFF2-40B4-BE49-F238E27FC236}">
                <a16:creationId xmlns:a16="http://schemas.microsoft.com/office/drawing/2014/main" id="{56EADFE0-21F5-42FE-9F76-875DE61576D7}"/>
              </a:ext>
            </a:extLst>
          </p:cNvPr>
          <p:cNvSpPr/>
          <p:nvPr/>
        </p:nvSpPr>
        <p:spPr>
          <a:xfrm>
            <a:off x="6178803" y="4007350"/>
            <a:ext cx="438874" cy="1145893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790F83D-071F-4B31-8296-2B5F53F0BF65}"/>
              </a:ext>
            </a:extLst>
          </p:cNvPr>
          <p:cNvSpPr/>
          <p:nvPr/>
        </p:nvSpPr>
        <p:spPr>
          <a:xfrm>
            <a:off x="7250487" y="1325112"/>
            <a:ext cx="4897120" cy="4805002"/>
          </a:xfrm>
          <a:prstGeom prst="rect">
            <a:avLst/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public class Car { 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String model; 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String color; 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yearOfProduction</a:t>
            </a: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public void drive() {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System.out.println</a:t>
            </a: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ru-RU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Машина едет"); </a:t>
            </a:r>
            <a:endParaRPr lang="en-US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public void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openTheDoor</a:t>
            </a: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System.out.println</a:t>
            </a: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ru-RU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Дверь машины открыта"); </a:t>
            </a:r>
            <a:endParaRPr lang="en-US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} </a:t>
            </a: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public void brake() {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System.out.println</a:t>
            </a: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ru-RU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Машина тормозит"); </a:t>
            </a:r>
            <a:endParaRPr lang="en-US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} </a:t>
            </a: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public void skid() { 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System.out.println</a:t>
            </a: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ru-RU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Машин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</a:t>
            </a:r>
            <a:r>
              <a:rPr lang="ru-RU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заносит"); </a:t>
            </a:r>
          </a:p>
          <a:p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ru-RU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ru-RU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2" descr="Фон для презентации с человечками - 71 фото ☆ celes.club">
            <a:extLst>
              <a:ext uri="{FF2B5EF4-FFF2-40B4-BE49-F238E27FC236}">
                <a16:creationId xmlns:a16="http://schemas.microsoft.com/office/drawing/2014/main" id="{7DF3A083-D217-4855-8466-08C0CCFB52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0"/>
          <a:stretch/>
        </p:blipFill>
        <p:spPr bwMode="auto">
          <a:xfrm>
            <a:off x="9931078" y="5440101"/>
            <a:ext cx="2260922" cy="141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349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Объект 30">
            <a:extLst>
              <a:ext uri="{FF2B5EF4-FFF2-40B4-BE49-F238E27FC236}">
                <a16:creationId xmlns:a16="http://schemas.microsoft.com/office/drawing/2014/main" id="{57E9BC70-A4E3-4A72-9238-A32B32830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917" y="1834032"/>
            <a:ext cx="3738880" cy="5023968"/>
          </a:xfrm>
          <a:prstGeom prst="rect">
            <a:avLst/>
          </a:prstGeom>
        </p:spPr>
      </p:pic>
      <p:pic>
        <p:nvPicPr>
          <p:cNvPr id="17" name="Picture 2" descr="Идеи на тему «Человечки для презентаций» (170) | презентация ...">
            <a:extLst>
              <a:ext uri="{FF2B5EF4-FFF2-40B4-BE49-F238E27FC236}">
                <a16:creationId xmlns:a16="http://schemas.microsoft.com/office/drawing/2014/main" id="{7D8181D4-5872-4531-99AF-0B7A5A60E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988" y="4535639"/>
            <a:ext cx="2427437" cy="223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Человечки в презентацию без фона - Zefirka.club фото и картинки">
            <a:extLst>
              <a:ext uri="{FF2B5EF4-FFF2-40B4-BE49-F238E27FC236}">
                <a16:creationId xmlns:a16="http://schemas.microsoft.com/office/drawing/2014/main" id="{9EDA2A71-08BD-4E06-9EE5-843B1B04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6" y="0"/>
            <a:ext cx="3387526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808FE0-7BEA-44D1-AFDC-A6A7A4DB9F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83489"/>
            <a:ext cx="4560425" cy="1262022"/>
          </a:xfrm>
        </p:spPr>
        <p:txBody>
          <a:bodyPr>
            <a:normAutofit/>
          </a:bodyPr>
          <a:lstStyle/>
          <a:p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Объект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7D6B8FB-03D3-42AB-8FA9-7F22C634B0F2}"/>
              </a:ext>
            </a:extLst>
          </p:cNvPr>
          <p:cNvSpPr txBox="1">
            <a:spLocks/>
          </p:cNvSpPr>
          <p:nvPr/>
        </p:nvSpPr>
        <p:spPr>
          <a:xfrm>
            <a:off x="125027" y="2345511"/>
            <a:ext cx="4310369" cy="28276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сущность, экземпляр класса, которой можно посылать сообщения и которая может на них реагировать используя свои данные</a:t>
            </a:r>
          </a:p>
        </p:txBody>
      </p:sp>
      <p:pic>
        <p:nvPicPr>
          <p:cNvPr id="8" name="Picture 2" descr="Фон для презентации с человечками - 71 фото ☆ celes.club">
            <a:extLst>
              <a:ext uri="{FF2B5EF4-FFF2-40B4-BE49-F238E27FC236}">
                <a16:creationId xmlns:a16="http://schemas.microsoft.com/office/drawing/2014/main" id="{7DF3A083-D217-4855-8466-08C0CCFB52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0"/>
          <a:stretch/>
        </p:blipFill>
        <p:spPr bwMode="auto">
          <a:xfrm>
            <a:off x="9931078" y="5440101"/>
            <a:ext cx="2260922" cy="141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лако 2">
            <a:extLst>
              <a:ext uri="{FF2B5EF4-FFF2-40B4-BE49-F238E27FC236}">
                <a16:creationId xmlns:a16="http://schemas.microsoft.com/office/drawing/2014/main" id="{B3A7B0D7-868B-4EC5-A4B1-B9095AA52513}"/>
              </a:ext>
            </a:extLst>
          </p:cNvPr>
          <p:cNvSpPr/>
          <p:nvPr/>
        </p:nvSpPr>
        <p:spPr>
          <a:xfrm>
            <a:off x="6955964" y="218475"/>
            <a:ext cx="4560425" cy="3102015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Объект 3">
            <a:extLst>
              <a:ext uri="{FF2B5EF4-FFF2-40B4-BE49-F238E27FC236}">
                <a16:creationId xmlns:a16="http://schemas.microsoft.com/office/drawing/2014/main" id="{319E5558-FD2E-4D5B-A8EF-2348A5F6E6B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0" t="26786" r="7807" b="-297"/>
          <a:stretch/>
        </p:blipFill>
        <p:spPr>
          <a:xfrm>
            <a:off x="8003817" y="876845"/>
            <a:ext cx="2534855" cy="1539434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3A2CB2C-73F4-4E6E-8F86-9395FB620A29}"/>
              </a:ext>
            </a:extLst>
          </p:cNvPr>
          <p:cNvSpPr/>
          <p:nvPr/>
        </p:nvSpPr>
        <p:spPr>
          <a:xfrm>
            <a:off x="8658205" y="2311229"/>
            <a:ext cx="1226077" cy="48296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u="sng" dirty="0"/>
              <a:t>Car.java</a:t>
            </a:r>
            <a:endParaRPr lang="ru-RU" b="1" u="sng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66BE311-849E-4777-B207-C2A5EB33CEA3}"/>
              </a:ext>
            </a:extLst>
          </p:cNvPr>
          <p:cNvSpPr/>
          <p:nvPr/>
        </p:nvSpPr>
        <p:spPr>
          <a:xfrm>
            <a:off x="7017756" y="5288268"/>
            <a:ext cx="3520916" cy="28826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  <a:latin typeface="Montserrat"/>
              </a:rPr>
              <a:t>    с</a:t>
            </a:r>
            <a:r>
              <a:rPr lang="ru-RU" b="0" i="0" dirty="0">
                <a:solidFill>
                  <a:schemeClr val="tx1"/>
                </a:solidFill>
                <a:effectLst/>
                <a:latin typeface="Montserrat"/>
              </a:rPr>
              <a:t>оздать объект</a:t>
            </a:r>
            <a:endParaRPr lang="ru-RU" i="1" dirty="0">
              <a:solidFill>
                <a:schemeClr val="tx1"/>
              </a:solidFill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D1F7A00A-A388-4142-8965-B2AD3D4983A4}"/>
              </a:ext>
            </a:extLst>
          </p:cNvPr>
          <p:cNvSpPr/>
          <p:nvPr/>
        </p:nvSpPr>
        <p:spPr>
          <a:xfrm>
            <a:off x="7017756" y="5712969"/>
            <a:ext cx="3520916" cy="5390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b="0" i="0" dirty="0">
                <a:solidFill>
                  <a:schemeClr val="tx1"/>
                </a:solidFill>
                <a:effectLst/>
                <a:latin typeface="Montserrat"/>
              </a:rPr>
              <a:t>    настроить начальные значения для полей этого объекта</a:t>
            </a:r>
            <a:endParaRPr lang="ru-RU" i="1" dirty="0">
              <a:solidFill>
                <a:schemeClr val="tx1"/>
              </a:solidFill>
            </a:endParaRPr>
          </a:p>
        </p:txBody>
      </p:sp>
      <p:pic>
        <p:nvPicPr>
          <p:cNvPr id="22" name="Picture 4" descr="Зеленая галочка 3d значок | Премиум векторы">
            <a:extLst>
              <a:ext uri="{FF2B5EF4-FFF2-40B4-BE49-F238E27FC236}">
                <a16:creationId xmlns:a16="http://schemas.microsoft.com/office/drawing/2014/main" id="{55BBEC22-23EC-4375-8436-CEA772C09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445" y="5300944"/>
            <a:ext cx="266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Зеленая галочка 3d значок | Премиум векторы">
            <a:extLst>
              <a:ext uri="{FF2B5EF4-FFF2-40B4-BE49-F238E27FC236}">
                <a16:creationId xmlns:a16="http://schemas.microsoft.com/office/drawing/2014/main" id="{5466EA8D-5C7B-48D9-A6EB-A645B3250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445" y="5746194"/>
            <a:ext cx="266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Стрелка: изогнутая вверх 5">
            <a:extLst>
              <a:ext uri="{FF2B5EF4-FFF2-40B4-BE49-F238E27FC236}">
                <a16:creationId xmlns:a16="http://schemas.microsoft.com/office/drawing/2014/main" id="{6539DB59-5040-4AB3-97AE-A82B713E53CD}"/>
              </a:ext>
            </a:extLst>
          </p:cNvPr>
          <p:cNvSpPr/>
          <p:nvPr/>
        </p:nvSpPr>
        <p:spPr>
          <a:xfrm rot="19609445">
            <a:off x="8423243" y="3529666"/>
            <a:ext cx="2419126" cy="1452069"/>
          </a:xfrm>
          <a:prstGeom prst="curvedUp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9CC37FA6-A3C8-4C35-B1E5-13B19EC7FEE3}"/>
              </a:ext>
            </a:extLst>
          </p:cNvPr>
          <p:cNvSpPr/>
          <p:nvPr/>
        </p:nvSpPr>
        <p:spPr>
          <a:xfrm>
            <a:off x="9538029" y="3812084"/>
            <a:ext cx="2123014" cy="769124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i="1" dirty="0"/>
              <a:t>Экземпляр класса</a:t>
            </a:r>
          </a:p>
          <a:p>
            <a:pPr algn="ctr"/>
            <a:r>
              <a:rPr lang="en-US" i="1" dirty="0"/>
              <a:t>Class Car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271018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лачко с текстом: овальное 4">
            <a:extLst>
              <a:ext uri="{FF2B5EF4-FFF2-40B4-BE49-F238E27FC236}">
                <a16:creationId xmlns:a16="http://schemas.microsoft.com/office/drawing/2014/main" id="{0EF37D1B-3D38-4963-AEC3-6BC734F75DA6}"/>
              </a:ext>
            </a:extLst>
          </p:cNvPr>
          <p:cNvSpPr/>
          <p:nvPr/>
        </p:nvSpPr>
        <p:spPr>
          <a:xfrm rot="898692">
            <a:off x="5708094" y="764035"/>
            <a:ext cx="4682294" cy="2101268"/>
          </a:xfrm>
          <a:prstGeom prst="wedgeEllipseCallou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Модель: 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PT Sans"/>
              </a:rPr>
              <a:t>Mazda MX-5 </a:t>
            </a:r>
            <a:endParaRPr lang="ru-RU" dirty="0">
              <a:solidFill>
                <a:srgbClr val="222222"/>
              </a:solidFill>
              <a:latin typeface="PT Sans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Цвет: красный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Год выпуска: 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PT Sans"/>
              </a:rPr>
              <a:t>2015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dirty="0"/>
          </a:p>
        </p:txBody>
      </p:sp>
      <p:pic>
        <p:nvPicPr>
          <p:cNvPr id="15362" name="Picture 2" descr="Человечек Изображения – скачать бесплатно на Freepik">
            <a:extLst>
              <a:ext uri="{FF2B5EF4-FFF2-40B4-BE49-F238E27FC236}">
                <a16:creationId xmlns:a16="http://schemas.microsoft.com/office/drawing/2014/main" id="{B32AD61B-EB53-45F4-BE1B-130F031012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0" t="5114" r="28342"/>
          <a:stretch/>
        </p:blipFill>
        <p:spPr bwMode="auto">
          <a:xfrm>
            <a:off x="4367282" y="2462187"/>
            <a:ext cx="1964662" cy="436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Человечки в презентацию без фона - Zefirka.club фото и картинки">
            <a:extLst>
              <a:ext uri="{FF2B5EF4-FFF2-40B4-BE49-F238E27FC236}">
                <a16:creationId xmlns:a16="http://schemas.microsoft.com/office/drawing/2014/main" id="{9EDA2A71-08BD-4E06-9EE5-843B1B04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6" y="0"/>
            <a:ext cx="3387526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808FE0-7BEA-44D1-AFDC-A6A7A4DB9F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83489"/>
            <a:ext cx="4560425" cy="1262022"/>
          </a:xfrm>
        </p:spPr>
        <p:txBody>
          <a:bodyPr>
            <a:normAutofit fontScale="90000"/>
          </a:bodyPr>
          <a:lstStyle/>
          <a:p>
            <a:r>
              <a:rPr lang="ru-RU" sz="6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Конструктор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7D6B8FB-03D3-42AB-8FA9-7F22C634B0F2}"/>
              </a:ext>
            </a:extLst>
          </p:cNvPr>
          <p:cNvSpPr txBox="1">
            <a:spLocks/>
          </p:cNvSpPr>
          <p:nvPr/>
        </p:nvSpPr>
        <p:spPr>
          <a:xfrm>
            <a:off x="272251" y="2368567"/>
            <a:ext cx="4310369" cy="19547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3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специальный метод, который вызывается при создании нового объекта класса</a:t>
            </a:r>
            <a:endParaRPr lang="ru-RU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5">
            <a:extLst>
              <a:ext uri="{FF2B5EF4-FFF2-40B4-BE49-F238E27FC236}">
                <a16:creationId xmlns:a16="http://schemas.microsoft.com/office/drawing/2014/main" id="{18DA53E7-209A-4F8B-A708-B8DBF10392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9"/>
          <a:stretch/>
        </p:blipFill>
        <p:spPr bwMode="auto">
          <a:xfrm rot="914161">
            <a:off x="6980014" y="985878"/>
            <a:ext cx="2288246" cy="99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55762033-6F20-4F8C-AEF7-2B037BA2FD50}"/>
              </a:ext>
            </a:extLst>
          </p:cNvPr>
          <p:cNvSpPr txBox="1">
            <a:spLocks/>
          </p:cNvSpPr>
          <p:nvPr/>
        </p:nvSpPr>
        <p:spPr>
          <a:xfrm>
            <a:off x="366283" y="4646752"/>
            <a:ext cx="4983330" cy="19547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Его основная задача — инициализировать поля объекта.</a:t>
            </a:r>
          </a:p>
          <a:p>
            <a:pPr algn="l"/>
            <a:r>
              <a:rPr lang="ru-RU" sz="2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/>
            <a:r>
              <a:rPr lang="ru-RU" sz="2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Конструкторы имеют то же имя, что и класс, и не имеют возвращаемого значения.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01F748D-95BD-4608-90D7-6DA201B6CE6A}"/>
              </a:ext>
            </a:extLst>
          </p:cNvPr>
          <p:cNvSpPr/>
          <p:nvPr/>
        </p:nvSpPr>
        <p:spPr>
          <a:xfrm>
            <a:off x="5629155" y="3918622"/>
            <a:ext cx="6562845" cy="1853034"/>
          </a:xfrm>
          <a:prstGeom prst="rect">
            <a:avLst/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public Car(String model, String color, int yearOfProduction)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this.model = model; // Установка значения поля model</a:t>
            </a:r>
            <a:endParaRPr lang="ru-RU" alt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this.color = color; // Установка значения поля color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this.yearOfProduction = yearOfProduction;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// Установка значения поля yearOfProduction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} </a:t>
            </a:r>
          </a:p>
        </p:txBody>
      </p:sp>
      <p:pic>
        <p:nvPicPr>
          <p:cNvPr id="8" name="Picture 2" descr="Фон для презентации с человечками - 71 фото ☆ celes.club">
            <a:extLst>
              <a:ext uri="{FF2B5EF4-FFF2-40B4-BE49-F238E27FC236}">
                <a16:creationId xmlns:a16="http://schemas.microsoft.com/office/drawing/2014/main" id="{7DF3A083-D217-4855-8466-08C0CCFB52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31" t="15120"/>
          <a:stretch/>
        </p:blipFill>
        <p:spPr bwMode="auto">
          <a:xfrm>
            <a:off x="11026066" y="5440101"/>
            <a:ext cx="1165934" cy="141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7191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6" name="Picture 6" descr="Фигура человечка для презентации - фото и картинки abrakadabra.fun">
            <a:extLst>
              <a:ext uri="{FF2B5EF4-FFF2-40B4-BE49-F238E27FC236}">
                <a16:creationId xmlns:a16="http://schemas.microsoft.com/office/drawing/2014/main" id="{8DD662E1-6FC9-4569-9BD6-8C0BD574E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799" y="2520161"/>
            <a:ext cx="1552575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Мнения &quot;диванных&quot; автоэкспертов — Mazda Demio (2G), 1,5 л, 2002 года |  прикол | DRIVE2">
            <a:extLst>
              <a:ext uri="{FF2B5EF4-FFF2-40B4-BE49-F238E27FC236}">
                <a16:creationId xmlns:a16="http://schemas.microsoft.com/office/drawing/2014/main" id="{AFFF4506-114A-4C99-BAC3-5A60080C6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775"/>
            <a:ext cx="9144000" cy="675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Человечки в презентацию без фона - Zefirka.club фото и картинки">
            <a:extLst>
              <a:ext uri="{FF2B5EF4-FFF2-40B4-BE49-F238E27FC236}">
                <a16:creationId xmlns:a16="http://schemas.microsoft.com/office/drawing/2014/main" id="{9EDA2A71-08BD-4E06-9EE5-843B1B04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40691" y="0"/>
            <a:ext cx="3387526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808FE0-7BEA-44D1-AFDC-A6A7A4DB9F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31575" y="1258139"/>
            <a:ext cx="4560425" cy="1262022"/>
          </a:xfrm>
        </p:spPr>
        <p:txBody>
          <a:bodyPr>
            <a:normAutofit/>
          </a:bodyPr>
          <a:lstStyle/>
          <a:p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КОД</a:t>
            </a:r>
          </a:p>
        </p:txBody>
      </p:sp>
      <p:pic>
        <p:nvPicPr>
          <p:cNvPr id="8" name="Picture 2" descr="Фон для презентации с человечками - 71 фото ☆ celes.club">
            <a:extLst>
              <a:ext uri="{FF2B5EF4-FFF2-40B4-BE49-F238E27FC236}">
                <a16:creationId xmlns:a16="http://schemas.microsoft.com/office/drawing/2014/main" id="{7DF3A083-D217-4855-8466-08C0CCFB52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0"/>
          <a:stretch/>
        </p:blipFill>
        <p:spPr bwMode="auto">
          <a:xfrm>
            <a:off x="9931078" y="5440101"/>
            <a:ext cx="2260922" cy="141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631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 descr="Картинка автомобиля для презентации - 61 фото">
            <a:extLst>
              <a:ext uri="{FF2B5EF4-FFF2-40B4-BE49-F238E27FC236}">
                <a16:creationId xmlns:a16="http://schemas.microsoft.com/office/drawing/2014/main" id="{C4CB1960-604C-4FC0-8932-A02B5F5F6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39805" y="2299100"/>
            <a:ext cx="5329960" cy="354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Человечки в презентацию без фона - Zefirka.club фото и картинки">
            <a:extLst>
              <a:ext uri="{FF2B5EF4-FFF2-40B4-BE49-F238E27FC236}">
                <a16:creationId xmlns:a16="http://schemas.microsoft.com/office/drawing/2014/main" id="{9EDA2A71-08BD-4E06-9EE5-843B1B048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16" r="41209" b="-6213"/>
          <a:stretch/>
        </p:blipFill>
        <p:spPr bwMode="auto">
          <a:xfrm flipH="1">
            <a:off x="10200441" y="150920"/>
            <a:ext cx="1991557" cy="156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81B0D093-90AA-4BAE-AD44-B08B6C627AB6}"/>
              </a:ext>
            </a:extLst>
          </p:cNvPr>
          <p:cNvSpPr txBox="1">
            <a:spLocks/>
          </p:cNvSpPr>
          <p:nvPr/>
        </p:nvSpPr>
        <p:spPr>
          <a:xfrm>
            <a:off x="121814" y="230369"/>
            <a:ext cx="5231421" cy="6551272"/>
          </a:xfrm>
          <a:prstGeom prst="rect">
            <a:avLst/>
          </a:prstGeom>
          <a:ln w="57150">
            <a:solidFill>
              <a:schemeClr val="bg1">
                <a:lumMod val="9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5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 class Car {</a:t>
            </a:r>
            <a:endParaRPr lang="ru-RU" sz="1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5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String model;</a:t>
            </a:r>
            <a:endParaRPr lang="ru-RU" sz="1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5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ru-RU" sz="15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 color;</a:t>
            </a:r>
            <a:endParaRPr lang="ru-RU" sz="1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15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int yearOfProduction;</a:t>
            </a:r>
            <a:endParaRPr lang="ru-RU" sz="1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15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sz="1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15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5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 Car(String model, String color, int yearOfProduction) {</a:t>
            </a:r>
            <a:endParaRPr lang="ru-RU" sz="1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5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ru-RU" sz="15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this.model = model;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15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this.color = color;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15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5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this.yearOfProduction = yearOfProduction;  </a:t>
            </a:r>
            <a:endParaRPr lang="ru-RU" sz="1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5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  <a:endParaRPr lang="ru-RU" sz="1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5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sz="1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5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public void drive() {</a:t>
            </a:r>
            <a:endParaRPr lang="ru-RU" sz="1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5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5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System.out.println</a:t>
            </a:r>
            <a:r>
              <a:rPr lang="en-US" sz="15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ru-RU" sz="15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Машина едет</a:t>
            </a:r>
            <a:r>
              <a:rPr lang="en-US" sz="15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");</a:t>
            </a:r>
            <a:endParaRPr lang="ru-RU" sz="1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5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  <a:endParaRPr lang="ru-RU" sz="1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5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sz="1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5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public void </a:t>
            </a:r>
            <a:r>
              <a:rPr lang="en-US" sz="15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openTheDoor</a:t>
            </a:r>
            <a:r>
              <a:rPr lang="en-US" sz="15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  <a:endParaRPr lang="ru-RU" sz="1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5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5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System.out.println</a:t>
            </a:r>
            <a:r>
              <a:rPr lang="en-US" sz="15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ru-RU" sz="15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Дверь машины открыта</a:t>
            </a:r>
            <a:r>
              <a:rPr lang="en-US" sz="15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");</a:t>
            </a:r>
            <a:endParaRPr lang="ru-RU" sz="1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5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  <a:endParaRPr lang="ru-RU" sz="1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5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sz="1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5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public void brake() {</a:t>
            </a:r>
            <a:endParaRPr lang="ru-RU" sz="1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5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5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System.out.println</a:t>
            </a:r>
            <a:r>
              <a:rPr lang="en-US" sz="15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ru-RU" sz="15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Машина тормозит</a:t>
            </a:r>
            <a:r>
              <a:rPr lang="en-US" sz="15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");</a:t>
            </a:r>
            <a:endParaRPr lang="ru-RU" sz="1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5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  <a:endParaRPr lang="ru-RU" sz="1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5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sz="1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5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public void skid() {</a:t>
            </a:r>
            <a:endParaRPr lang="ru-RU" sz="1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5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5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System.out.println</a:t>
            </a:r>
            <a:r>
              <a:rPr lang="en-US" sz="15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ru-RU" sz="15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Машину заносит</a:t>
            </a:r>
            <a:r>
              <a:rPr lang="en-US" sz="15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");</a:t>
            </a:r>
            <a:endParaRPr lang="ru-RU" sz="1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5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ru-RU" sz="15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ru-RU" sz="1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15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7AAC2E-953B-4D0B-BDAA-66103856E0D2}"/>
              </a:ext>
            </a:extLst>
          </p:cNvPr>
          <p:cNvSpPr txBox="1"/>
          <p:nvPr/>
        </p:nvSpPr>
        <p:spPr>
          <a:xfrm>
            <a:off x="5353235" y="1101558"/>
            <a:ext cx="6099858" cy="4939814"/>
          </a:xfrm>
          <a:prstGeom prst="rect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public class Main {</a:t>
            </a:r>
            <a:endParaRPr kumimoji="0" lang="ru-RU" altLang="ru-RU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public static void main(String[] </a:t>
            </a:r>
            <a:r>
              <a:rPr kumimoji="0" lang="en-US" altLang="ru-RU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args</a:t>
            </a:r>
            <a:r>
              <a:rPr kumimoji="0" lang="en-US" altLang="ru-RU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kumimoji="0" lang="ru-RU" altLang="ru-RU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// Создание нового объекта Car с использованием конструктора</a:t>
            </a:r>
            <a:endParaRPr kumimoji="0" lang="ru-RU" altLang="ru-RU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kumimoji="0" lang="en-US" altLang="ru-RU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Car </a:t>
            </a:r>
            <a:r>
              <a:rPr kumimoji="0" lang="en-US" altLang="ru-RU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myCar</a:t>
            </a:r>
            <a:r>
              <a:rPr kumimoji="0" lang="en-US" altLang="ru-RU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new Car("</a:t>
            </a:r>
            <a:r>
              <a:rPr lang="en-US" sz="15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Mazda MX-5</a:t>
            </a:r>
            <a:r>
              <a:rPr kumimoji="0" lang="en-US" altLang="ru-RU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", "Red", 202</a:t>
            </a:r>
            <a:r>
              <a:rPr lang="ru-RU" altLang="ru-RU" sz="15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kumimoji="0" lang="en-US" altLang="ru-RU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kumimoji="0" lang="ru-RU" altLang="ru-RU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kumimoji="0" lang="ru-RU" altLang="ru-RU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// Вызываем методы объекта</a:t>
            </a:r>
            <a:endParaRPr kumimoji="0" lang="ru-RU" altLang="ru-RU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myCar.drive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kumimoji="0" lang="ru-RU" altLang="ru-RU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myCar.openTheDoor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kumimoji="0" lang="en-US" altLang="ru-RU" sz="15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ru-RU" alt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myCar.brake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ru-RU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myCar.skid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(); </a:t>
            </a:r>
            <a:endParaRPr kumimoji="0" lang="ru-RU" altLang="ru-RU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kumimoji="0" lang="ru-RU" altLang="ru-RU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sz="15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5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sz="15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5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sz="15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5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sz="15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5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2" descr="Фон для презентации с человечками - 71 фото ☆ celes.club">
            <a:extLst>
              <a:ext uri="{FF2B5EF4-FFF2-40B4-BE49-F238E27FC236}">
                <a16:creationId xmlns:a16="http://schemas.microsoft.com/office/drawing/2014/main" id="{7DF3A083-D217-4855-8466-08C0CCFB52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0" t="15120"/>
          <a:stretch/>
        </p:blipFill>
        <p:spPr bwMode="auto">
          <a:xfrm>
            <a:off x="11123720" y="5440101"/>
            <a:ext cx="1068280" cy="141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589985-9D50-4E7E-BD50-F8DD80E94A61}"/>
              </a:ext>
            </a:extLst>
          </p:cNvPr>
          <p:cNvSpPr txBox="1"/>
          <p:nvPr/>
        </p:nvSpPr>
        <p:spPr>
          <a:xfrm>
            <a:off x="6525088" y="303602"/>
            <a:ext cx="3152762" cy="584775"/>
          </a:xfrm>
          <a:prstGeom prst="rect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Конструктор</a:t>
            </a:r>
            <a:endParaRPr kumimoji="0" lang="ru-RU" altLang="ru-RU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4" descr="Зеленая галочка 3d значок | Премиум векторы">
            <a:extLst>
              <a:ext uri="{FF2B5EF4-FFF2-40B4-BE49-F238E27FC236}">
                <a16:creationId xmlns:a16="http://schemas.microsoft.com/office/drawing/2014/main" id="{669945D5-051A-4C11-B702-27492A90B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072" y="492889"/>
            <a:ext cx="266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073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 descr="Картинка автомобиля для презентации - 61 фото">
            <a:extLst>
              <a:ext uri="{FF2B5EF4-FFF2-40B4-BE49-F238E27FC236}">
                <a16:creationId xmlns:a16="http://schemas.microsoft.com/office/drawing/2014/main" id="{C4CB1960-604C-4FC0-8932-A02B5F5F6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805" y="3160234"/>
            <a:ext cx="5329960" cy="354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Человечки в презентацию без фона - Zefirka.club фото и картинки">
            <a:extLst>
              <a:ext uri="{FF2B5EF4-FFF2-40B4-BE49-F238E27FC236}">
                <a16:creationId xmlns:a16="http://schemas.microsoft.com/office/drawing/2014/main" id="{9EDA2A71-08BD-4E06-9EE5-843B1B048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16" r="41209" b="-6213"/>
          <a:stretch/>
        </p:blipFill>
        <p:spPr bwMode="auto">
          <a:xfrm flipH="1">
            <a:off x="10200441" y="150920"/>
            <a:ext cx="1991557" cy="156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81B0D093-90AA-4BAE-AD44-B08B6C627AB6}"/>
              </a:ext>
            </a:extLst>
          </p:cNvPr>
          <p:cNvSpPr txBox="1">
            <a:spLocks/>
          </p:cNvSpPr>
          <p:nvPr/>
        </p:nvSpPr>
        <p:spPr>
          <a:xfrm>
            <a:off x="121814" y="79448"/>
            <a:ext cx="5231421" cy="6694213"/>
          </a:xfrm>
          <a:prstGeom prst="rect">
            <a:avLst/>
          </a:prstGeom>
          <a:ln w="57150">
            <a:solidFill>
              <a:schemeClr val="bg1">
                <a:lumMod val="9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 class Car {</a:t>
            </a:r>
            <a:endParaRPr lang="ru-RU" sz="1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String model;</a:t>
            </a:r>
            <a:endParaRPr lang="ru-RU" sz="1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ru-RU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 color;</a:t>
            </a:r>
            <a:endParaRPr lang="ru-RU" sz="1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int yearOfProduction;</a:t>
            </a:r>
            <a:endParaRPr lang="ru-RU" sz="1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sz="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public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setModel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(String model)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this.model = model;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public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setColor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(String color)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this.color = color;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public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setYearOfProduction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(int yearOfProduction)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this.yearOfProduction = yearOfProduction;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} 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sz="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public void drive() {</a:t>
            </a:r>
            <a:endParaRPr lang="ru-RU" sz="1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5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System.out.println</a:t>
            </a:r>
            <a:r>
              <a:rPr lang="en-US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ru-RU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Машина едет</a:t>
            </a:r>
            <a:r>
              <a:rPr lang="en-US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");</a:t>
            </a:r>
            <a:endParaRPr lang="ru-RU" sz="1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  <a:endParaRPr lang="ru-RU" sz="1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sz="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public void </a:t>
            </a:r>
            <a:r>
              <a:rPr lang="en-US" sz="15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openTheDoor</a:t>
            </a:r>
            <a:r>
              <a:rPr lang="en-US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  <a:endParaRPr lang="ru-RU" sz="1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5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System.out.println</a:t>
            </a:r>
            <a:r>
              <a:rPr lang="en-US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ru-RU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Дверь машины открыта</a:t>
            </a:r>
            <a:r>
              <a:rPr lang="en-US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");</a:t>
            </a:r>
            <a:endParaRPr lang="ru-RU" sz="1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  <a:endParaRPr lang="ru-RU" sz="1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sz="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public void brake() {</a:t>
            </a:r>
            <a:endParaRPr lang="ru-RU" sz="1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5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System.out.println</a:t>
            </a:r>
            <a:r>
              <a:rPr lang="en-US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ru-RU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Машина тормозит</a:t>
            </a:r>
            <a:r>
              <a:rPr lang="en-US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");</a:t>
            </a:r>
            <a:endParaRPr lang="ru-RU" sz="1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  <a:endParaRPr lang="ru-RU" sz="1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sz="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public void skid() {</a:t>
            </a:r>
            <a:endParaRPr lang="ru-RU" sz="1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5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System.out.println</a:t>
            </a:r>
            <a:r>
              <a:rPr lang="en-US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ru-RU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Машину заносит</a:t>
            </a:r>
            <a:r>
              <a:rPr lang="en-US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");</a:t>
            </a:r>
            <a:endParaRPr lang="ru-RU" sz="1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ru-RU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ru-RU" sz="1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7AAC2E-953B-4D0B-BDAA-66103856E0D2}"/>
              </a:ext>
            </a:extLst>
          </p:cNvPr>
          <p:cNvSpPr txBox="1"/>
          <p:nvPr/>
        </p:nvSpPr>
        <p:spPr>
          <a:xfrm>
            <a:off x="5353235" y="1101558"/>
            <a:ext cx="6099858" cy="5632311"/>
          </a:xfrm>
          <a:prstGeom prst="rect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public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{ </a:t>
            </a:r>
            <a:endParaRPr kumimoji="0" lang="en-US" altLang="ru-RU" sz="15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public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static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(String[]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args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{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ru-RU" alt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Car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myCar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Car();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0" lang="en-US" altLang="ru-RU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myCar.setModel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ru-RU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5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Mazda MX-5</a:t>
            </a:r>
            <a:r>
              <a:rPr kumimoji="0" lang="en-US" altLang="ru-RU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ru-RU" alt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myCar.setColor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(“</a:t>
            </a:r>
            <a:r>
              <a:rPr kumimoji="0" lang="en-US" altLang="ru-RU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");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myCar.setYearOfProduction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(202</a:t>
            </a:r>
            <a:r>
              <a:rPr kumimoji="0" lang="en-US" altLang="ru-RU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ru-RU" altLang="ru-RU" sz="15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myCar.drive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myCar.openTheDoor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ru-RU" alt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myCar.brake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ru-RU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0" lang="ru-RU" altLang="ru-RU" sz="15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myCar.skid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(); </a:t>
            </a:r>
            <a:endParaRPr kumimoji="0" lang="en-US" altLang="ru-RU" sz="15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}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ru-RU" altLang="ru-RU" sz="15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ru-RU" altLang="ru-RU" sz="15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ru-RU" altLang="ru-RU" sz="15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ru-RU" altLang="ru-RU" sz="15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ru-RU" altLang="ru-RU" sz="15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2" descr="Фон для презентации с человечками - 71 фото ☆ celes.club">
            <a:extLst>
              <a:ext uri="{FF2B5EF4-FFF2-40B4-BE49-F238E27FC236}">
                <a16:creationId xmlns:a16="http://schemas.microsoft.com/office/drawing/2014/main" id="{7DF3A083-D217-4855-8466-08C0CCFB52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16" t="15120"/>
          <a:stretch/>
        </p:blipFill>
        <p:spPr bwMode="auto">
          <a:xfrm>
            <a:off x="11256334" y="5440101"/>
            <a:ext cx="935665" cy="141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E5A27F-1287-4732-AB47-A413C0F1A7A4}"/>
              </a:ext>
            </a:extLst>
          </p:cNvPr>
          <p:cNvSpPr txBox="1"/>
          <p:nvPr/>
        </p:nvSpPr>
        <p:spPr>
          <a:xfrm>
            <a:off x="6525088" y="303602"/>
            <a:ext cx="3152762" cy="584775"/>
          </a:xfrm>
          <a:prstGeom prst="rect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Конструктор</a:t>
            </a:r>
            <a:endParaRPr kumimoji="0" lang="ru-RU" altLang="ru-RU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Пнг Крестик 21 фото">
            <a:extLst>
              <a:ext uri="{FF2B5EF4-FFF2-40B4-BE49-F238E27FC236}">
                <a16:creationId xmlns:a16="http://schemas.microsoft.com/office/drawing/2014/main" id="{ADF25AD5-6262-4CEF-9503-8E369A6C7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232" y="417022"/>
            <a:ext cx="357933" cy="35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79514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1914</TotalTime>
  <Words>1436</Words>
  <Application>Microsoft Office PowerPoint</Application>
  <PresentationFormat>Широкоэкранный</PresentationFormat>
  <Paragraphs>286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8" baseType="lpstr">
      <vt:lpstr>Arial</vt:lpstr>
      <vt:lpstr>Arial Black</vt:lpstr>
      <vt:lpstr>Calibri</vt:lpstr>
      <vt:lpstr>Calibri Light</vt:lpstr>
      <vt:lpstr>Montserrat</vt:lpstr>
      <vt:lpstr>PT Sans</vt:lpstr>
      <vt:lpstr>Times New Roman</vt:lpstr>
      <vt:lpstr>Wingdings</vt:lpstr>
      <vt:lpstr>Тема Office</vt:lpstr>
      <vt:lpstr>ООП объектно ориентированное программирование</vt:lpstr>
      <vt:lpstr>Презентация PowerPoint</vt:lpstr>
      <vt:lpstr>ООП</vt:lpstr>
      <vt:lpstr>Класс</vt:lpstr>
      <vt:lpstr>Объект</vt:lpstr>
      <vt:lpstr>Конструктор</vt:lpstr>
      <vt:lpstr>КОД</vt:lpstr>
      <vt:lpstr>Презентация PowerPoint</vt:lpstr>
      <vt:lpstr>Презентация PowerPoint</vt:lpstr>
      <vt:lpstr>Абстракция</vt:lpstr>
      <vt:lpstr>Интерфейс</vt:lpstr>
      <vt:lpstr>Наследование</vt:lpstr>
      <vt:lpstr>Основные термины:</vt:lpstr>
      <vt:lpstr>Полиморфизм</vt:lpstr>
      <vt:lpstr>Инкапсуляция</vt:lpstr>
      <vt:lpstr>Модификаторы доступа</vt:lpstr>
      <vt:lpstr>Getter/Setter</vt:lpstr>
      <vt:lpstr>Заключение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ООП </dc:title>
  <dc:creator>Татьяна Кобец</dc:creator>
  <cp:lastModifiedBy>Татьяна Кобец</cp:lastModifiedBy>
  <cp:revision>10</cp:revision>
  <dcterms:created xsi:type="dcterms:W3CDTF">2024-09-13T09:59:26Z</dcterms:created>
  <dcterms:modified xsi:type="dcterms:W3CDTF">2024-09-25T18:59:06Z</dcterms:modified>
</cp:coreProperties>
</file>